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1"/>
    <p:sldMasterId id="2147483677" r:id="rId2"/>
    <p:sldMasterId id="2147483658" r:id="rId3"/>
    <p:sldMasterId id="2147483660" r:id="rId4"/>
    <p:sldMasterId id="2147483689" r:id="rId5"/>
    <p:sldMasterId id="2147483693" r:id="rId6"/>
    <p:sldMasterId id="2147483695" r:id="rId7"/>
  </p:sldMasterIdLst>
  <p:notesMasterIdLst>
    <p:notesMasterId r:id="rId41"/>
  </p:notesMasterIdLst>
  <p:handoutMasterIdLst>
    <p:handoutMasterId r:id="rId42"/>
  </p:handoutMasterIdLst>
  <p:sldIdLst>
    <p:sldId id="269" r:id="rId8"/>
    <p:sldId id="705" r:id="rId9"/>
    <p:sldId id="735" r:id="rId10"/>
    <p:sldId id="707" r:id="rId11"/>
    <p:sldId id="708" r:id="rId12"/>
    <p:sldId id="709" r:id="rId13"/>
    <p:sldId id="685" r:id="rId14"/>
    <p:sldId id="710" r:id="rId15"/>
    <p:sldId id="711" r:id="rId16"/>
    <p:sldId id="673" r:id="rId17"/>
    <p:sldId id="677" r:id="rId18"/>
    <p:sldId id="1034" r:id="rId19"/>
    <p:sldId id="675" r:id="rId20"/>
    <p:sldId id="1046" r:id="rId21"/>
    <p:sldId id="1048" r:id="rId22"/>
    <p:sldId id="1059" r:id="rId23"/>
    <p:sldId id="1058" r:id="rId24"/>
    <p:sldId id="1060" r:id="rId25"/>
    <p:sldId id="1061" r:id="rId26"/>
    <p:sldId id="1062" r:id="rId27"/>
    <p:sldId id="1051" r:id="rId28"/>
    <p:sldId id="1030" r:id="rId29"/>
    <p:sldId id="670" r:id="rId30"/>
    <p:sldId id="1053" r:id="rId31"/>
    <p:sldId id="1031" r:id="rId32"/>
    <p:sldId id="1063" r:id="rId33"/>
    <p:sldId id="1064" r:id="rId34"/>
    <p:sldId id="669" r:id="rId35"/>
    <p:sldId id="679" r:id="rId36"/>
    <p:sldId id="731" r:id="rId37"/>
    <p:sldId id="260" r:id="rId38"/>
    <p:sldId id="258" r:id="rId39"/>
    <p:sldId id="738"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978E34A-0E67-4931-B06F-0F489D6A621E}">
          <p14:sldIdLst>
            <p14:sldId id="269"/>
            <p14:sldId id="705"/>
            <p14:sldId id="735"/>
            <p14:sldId id="707"/>
            <p14:sldId id="708"/>
            <p14:sldId id="709"/>
            <p14:sldId id="685"/>
            <p14:sldId id="710"/>
            <p14:sldId id="711"/>
            <p14:sldId id="673"/>
            <p14:sldId id="677"/>
            <p14:sldId id="1034"/>
            <p14:sldId id="675"/>
            <p14:sldId id="1046"/>
            <p14:sldId id="1048"/>
            <p14:sldId id="1059"/>
            <p14:sldId id="1058"/>
            <p14:sldId id="1060"/>
            <p14:sldId id="1061"/>
            <p14:sldId id="1062"/>
            <p14:sldId id="1051"/>
            <p14:sldId id="1030"/>
            <p14:sldId id="670"/>
            <p14:sldId id="1053"/>
            <p14:sldId id="1031"/>
            <p14:sldId id="1063"/>
            <p14:sldId id="1064"/>
            <p14:sldId id="669"/>
            <p14:sldId id="679"/>
            <p14:sldId id="731"/>
            <p14:sldId id="260"/>
            <p14:sldId id="258"/>
            <p14:sldId id="73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raham Gonzalez" initials="AG" lastIdx="1" clrIdx="0">
    <p:extLst>
      <p:ext uri="{19B8F6BF-5375-455C-9EA6-DF929625EA0E}">
        <p15:presenceInfo xmlns:p15="http://schemas.microsoft.com/office/powerpoint/2012/main" userId="04c67db713c886a4" providerId="Windows Live"/>
      </p:ext>
    </p:extLst>
  </p:cmAuthor>
  <p:cmAuthor id="2" name="Abraham Gonzalez" initials="AG [2]" lastIdx="6" clrIdx="1">
    <p:extLst>
      <p:ext uri="{19B8F6BF-5375-455C-9EA6-DF929625EA0E}">
        <p15:presenceInfo xmlns:p15="http://schemas.microsoft.com/office/powerpoint/2012/main" userId="S::abe.gonzalez@berkeley.edu::6e5c2eda-68f5-4f70-88c3-a04027d43c5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214D"/>
    <a:srgbClr val="002D58"/>
    <a:srgbClr val="666666"/>
    <a:srgbClr val="FF99CC"/>
    <a:srgbClr val="FF00FF"/>
    <a:srgbClr val="FDB515"/>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878" autoAdjust="0"/>
    <p:restoredTop sz="82623"/>
  </p:normalViewPr>
  <p:slideViewPr>
    <p:cSldViewPr snapToGrid="0">
      <p:cViewPr varScale="1">
        <p:scale>
          <a:sx n="87" d="100"/>
          <a:sy n="87" d="100"/>
        </p:scale>
        <p:origin x="60" y="237"/>
      </p:cViewPr>
      <p:guideLst/>
    </p:cSldViewPr>
  </p:slideViewPr>
  <p:notesTextViewPr>
    <p:cViewPr>
      <p:scale>
        <a:sx n="1" d="1"/>
        <a:sy n="1" d="1"/>
      </p:scale>
      <p:origin x="0" y="0"/>
    </p:cViewPr>
  </p:notesTextViewPr>
  <p:sorterViewPr>
    <p:cViewPr>
      <p:scale>
        <a:sx n="100" d="100"/>
        <a:sy n="100" d="100"/>
      </p:scale>
      <p:origin x="0" y="-11964"/>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commentAuthors" Target="commentAuthors.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999383-BF9E-457F-9689-04AC09D7C7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2C3C3F1-C4CB-408A-81AF-B5F3605C1E3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8F24C8-3433-4AB3-850A-A6123F435D48}" type="datetimeFigureOut">
              <a:rPr lang="en-US" smtClean="0"/>
              <a:t>3/28/2021</a:t>
            </a:fld>
            <a:endParaRPr lang="en-US"/>
          </a:p>
        </p:txBody>
      </p:sp>
      <p:sp>
        <p:nvSpPr>
          <p:cNvPr id="4" name="Footer Placeholder 3">
            <a:extLst>
              <a:ext uri="{FF2B5EF4-FFF2-40B4-BE49-F238E27FC236}">
                <a16:creationId xmlns:a16="http://schemas.microsoft.com/office/drawing/2014/main" id="{513E82AF-921C-4BA8-8823-B288A758138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4C26615-CFE2-421A-8A2C-A219132BD76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1FC2CEE-EB77-4397-9F60-F2B442DF214E}" type="slidenum">
              <a:rPr lang="en-US" smtClean="0"/>
              <a:t>‹#›</a:t>
            </a:fld>
            <a:endParaRPr lang="en-US"/>
          </a:p>
        </p:txBody>
      </p:sp>
    </p:spTree>
    <p:extLst>
      <p:ext uri="{BB962C8B-B14F-4D97-AF65-F5344CB8AC3E}">
        <p14:creationId xmlns:p14="http://schemas.microsoft.com/office/powerpoint/2010/main" val="3282316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EA6166-621C-4DDA-B321-5197C845A585}" type="datetimeFigureOut">
              <a:rPr lang="en-US" smtClean="0"/>
              <a:t>3/28/2021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8CE92F-B949-4AD4-8CE0-76A0D681A69C}" type="slidenum">
              <a:rPr lang="en-US" smtClean="0"/>
              <a:t>‹#›</a:t>
            </a:fld>
            <a:endParaRPr lang="en-US"/>
          </a:p>
        </p:txBody>
      </p:sp>
    </p:spTree>
    <p:extLst>
      <p:ext uri="{BB962C8B-B14F-4D97-AF65-F5344CB8AC3E}">
        <p14:creationId xmlns:p14="http://schemas.microsoft.com/office/powerpoint/2010/main" val="3317061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8CE92F-B949-4AD4-8CE0-76A0D681A69C}" type="slidenum">
              <a:rPr lang="en-US" smtClean="0"/>
              <a:t>1</a:t>
            </a:fld>
            <a:endParaRPr lang="en-US"/>
          </a:p>
        </p:txBody>
      </p:sp>
    </p:spTree>
    <p:extLst>
      <p:ext uri="{BB962C8B-B14F-4D97-AF65-F5344CB8AC3E}">
        <p14:creationId xmlns:p14="http://schemas.microsoft.com/office/powerpoint/2010/main" val="20475823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External (RISC-V Summit talks)</a:t>
            </a:r>
          </a:p>
          <a:p>
            <a:r>
              <a:rPr lang="en-US" dirty="0"/>
              <a:t>Internal (Education)</a:t>
            </a:r>
          </a:p>
        </p:txBody>
      </p:sp>
      <p:sp>
        <p:nvSpPr>
          <p:cNvPr id="4" name="Slide Number Placeholder 3"/>
          <p:cNvSpPr>
            <a:spLocks noGrp="1"/>
          </p:cNvSpPr>
          <p:nvPr>
            <p:ph type="sldNum" sz="quarter" idx="5"/>
          </p:nvPr>
        </p:nvSpPr>
        <p:spPr/>
        <p:txBody>
          <a:bodyPr/>
          <a:lstStyle/>
          <a:p>
            <a:fld id="{378CE92F-B949-4AD4-8CE0-76A0D681A69C}" type="slidenum">
              <a:rPr lang="en-US" smtClean="0"/>
              <a:t>26</a:t>
            </a:fld>
            <a:endParaRPr lang="en-US"/>
          </a:p>
        </p:txBody>
      </p:sp>
    </p:spTree>
    <p:extLst>
      <p:ext uri="{BB962C8B-B14F-4D97-AF65-F5344CB8AC3E}">
        <p14:creationId xmlns:p14="http://schemas.microsoft.com/office/powerpoint/2010/main" val="3180403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8CE92F-B949-4AD4-8CE0-76A0D681A69C}" type="slidenum">
              <a:rPr lang="en-US" smtClean="0"/>
              <a:t>6</a:t>
            </a:fld>
            <a:endParaRPr lang="en-US"/>
          </a:p>
        </p:txBody>
      </p:sp>
    </p:spTree>
    <p:extLst>
      <p:ext uri="{BB962C8B-B14F-4D97-AF65-F5344CB8AC3E}">
        <p14:creationId xmlns:p14="http://schemas.microsoft.com/office/powerpoint/2010/main" val="1346854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8CE92F-B949-4AD4-8CE0-76A0D681A69C}" type="slidenum">
              <a:rPr lang="en-US" smtClean="0"/>
              <a:t>12</a:t>
            </a:fld>
            <a:endParaRPr lang="en-US"/>
          </a:p>
        </p:txBody>
      </p:sp>
    </p:spTree>
    <p:extLst>
      <p:ext uri="{BB962C8B-B14F-4D97-AF65-F5344CB8AC3E}">
        <p14:creationId xmlns:p14="http://schemas.microsoft.com/office/powerpoint/2010/main" val="2116299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basic RISC-V software has stabilized and been upstream (mostly the GNU toolchain, and major components of LLVM),it is still sometime requires to use the newest versions of the tools, and find compatible toolchains (for example, in the content of new standard extension like the vector extensions). Furthermore, specific accelerator require modification to the software toolchains (</a:t>
            </a:r>
            <a:r>
              <a:rPr lang="en-US" dirty="0" err="1"/>
              <a:t>binutils</a:t>
            </a:r>
            <a:r>
              <a:rPr lang="en-US" dirty="0"/>
              <a:t>) or the ISA simulator (spike). </a:t>
            </a:r>
            <a:r>
              <a:rPr lang="en-US" dirty="0" err="1"/>
              <a:t>Chipyard</a:t>
            </a:r>
            <a:r>
              <a:rPr lang="en-US" dirty="0"/>
              <a:t> maintains the old “</a:t>
            </a:r>
            <a:r>
              <a:rPr lang="en-US" dirty="0" err="1"/>
              <a:t>riscv</a:t>
            </a:r>
            <a:r>
              <a:rPr lang="en-US" dirty="0"/>
              <a:t>-tools” model to provide a set of compatible software tools. It uses a parallel </a:t>
            </a:r>
            <a:r>
              <a:rPr lang="en-US" dirty="0" err="1"/>
              <a:t>esp</a:t>
            </a:r>
            <a:r>
              <a:rPr lang="en-US" dirty="0"/>
              <a:t>-tools set for a custom toolchain for the non-standard extensions and accelerators available in </a:t>
            </a:r>
            <a:r>
              <a:rPr lang="en-US" dirty="0" err="1"/>
              <a:t>chipyard</a:t>
            </a:r>
            <a:r>
              <a:rPr lang="en-US" dirty="0"/>
              <a:t>.</a:t>
            </a:r>
          </a:p>
          <a:p>
            <a:endParaRPr lang="en-US" dirty="0"/>
          </a:p>
        </p:txBody>
      </p:sp>
      <p:sp>
        <p:nvSpPr>
          <p:cNvPr id="4" name="Slide Number Placeholder 3"/>
          <p:cNvSpPr>
            <a:spLocks noGrp="1"/>
          </p:cNvSpPr>
          <p:nvPr>
            <p:ph type="sldNum" sz="quarter" idx="5"/>
          </p:nvPr>
        </p:nvSpPr>
        <p:spPr/>
        <p:txBody>
          <a:bodyPr/>
          <a:lstStyle/>
          <a:p>
            <a:fld id="{378CE92F-B949-4AD4-8CE0-76A0D681A69C}" type="slidenum">
              <a:rPr lang="en-US" smtClean="0"/>
              <a:t>13</a:t>
            </a:fld>
            <a:endParaRPr lang="en-US"/>
          </a:p>
        </p:txBody>
      </p:sp>
    </p:spTree>
    <p:extLst>
      <p:ext uri="{BB962C8B-B14F-4D97-AF65-F5344CB8AC3E}">
        <p14:creationId xmlns:p14="http://schemas.microsoft.com/office/powerpoint/2010/main" val="850886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8CE92F-B949-4AD4-8CE0-76A0D681A69C}" type="slidenum">
              <a:rPr lang="en-US" smtClean="0"/>
              <a:t>14</a:t>
            </a:fld>
            <a:endParaRPr lang="en-US"/>
          </a:p>
        </p:txBody>
      </p:sp>
    </p:spTree>
    <p:extLst>
      <p:ext uri="{BB962C8B-B14F-4D97-AF65-F5344CB8AC3E}">
        <p14:creationId xmlns:p14="http://schemas.microsoft.com/office/powerpoint/2010/main" val="4157483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OpenSBI's</a:t>
            </a:r>
            <a:r>
              <a:rPr lang="en-US" sz="1200" b="0" i="0" kern="1200" dirty="0">
                <a:solidFill>
                  <a:schemeClr val="tx1"/>
                </a:solidFill>
                <a:effectLst/>
                <a:latin typeface="+mn-lt"/>
                <a:ea typeface="+mn-ea"/>
                <a:cs typeface="+mn-cs"/>
              </a:rPr>
              <a:t> appeal over </a:t>
            </a:r>
            <a:r>
              <a:rPr lang="en-US" sz="1200" b="0" i="0" kern="1200" dirty="0" err="1">
                <a:solidFill>
                  <a:schemeClr val="tx1"/>
                </a:solidFill>
                <a:effectLst/>
                <a:latin typeface="+mn-lt"/>
                <a:ea typeface="+mn-ea"/>
                <a:cs typeface="+mn-cs"/>
              </a:rPr>
              <a:t>bbl</a:t>
            </a:r>
            <a:r>
              <a:rPr lang="en-US" sz="1200" b="0" i="0" kern="1200" dirty="0">
                <a:solidFill>
                  <a:schemeClr val="tx1"/>
                </a:solidFill>
                <a:effectLst/>
                <a:latin typeface="+mn-lt"/>
                <a:ea typeface="+mn-ea"/>
                <a:cs typeface="+mn-cs"/>
              </a:rPr>
              <a:t> is the additional flexibility:</a:t>
            </a:r>
          </a:p>
          <a:p>
            <a:r>
              <a:rPr lang="en-US" sz="1200" b="0" i="0" kern="1200" dirty="0">
                <a:solidFill>
                  <a:schemeClr val="tx1"/>
                </a:solidFill>
                <a:effectLst/>
                <a:latin typeface="+mn-lt"/>
                <a:ea typeface="+mn-ea"/>
                <a:cs typeface="+mn-cs"/>
              </a:rPr>
              <a:t>1. It follows a Linux-like device model that makes writing drivers more modular.</a:t>
            </a:r>
          </a:p>
          <a:p>
            <a:r>
              <a:rPr lang="en-US" sz="1200" b="0" i="0" kern="1200" dirty="0">
                <a:solidFill>
                  <a:schemeClr val="tx1"/>
                </a:solidFill>
                <a:effectLst/>
                <a:latin typeface="+mn-lt"/>
                <a:ea typeface="+mn-ea"/>
                <a:cs typeface="+mn-cs"/>
              </a:rPr>
              <a:t>2. Platform-specific code can be added through hooks.</a:t>
            </a:r>
          </a:p>
          <a:p>
            <a:r>
              <a:rPr lang="en-US" sz="1200" b="0" i="0" kern="1200" dirty="0">
                <a:solidFill>
                  <a:schemeClr val="tx1"/>
                </a:solidFill>
                <a:effectLst/>
                <a:latin typeface="+mn-lt"/>
                <a:ea typeface="+mn-ea"/>
                <a:cs typeface="+mn-cs"/>
              </a:rPr>
              <a:t>3. It can be used as a static library in other bootloaders/firmware (as can </a:t>
            </a:r>
            <a:r>
              <a:rPr lang="en-US" sz="1200" b="0" i="0" kern="1200" dirty="0" err="1">
                <a:solidFill>
                  <a:schemeClr val="tx1"/>
                </a:solidFill>
                <a:effectLst/>
                <a:latin typeface="+mn-lt"/>
                <a:ea typeface="+mn-ea"/>
                <a:cs typeface="+mn-cs"/>
              </a:rPr>
              <a:t>bbl</a:t>
            </a:r>
            <a:r>
              <a:rPr lang="en-US" sz="1200" b="0" i="0" kern="1200" dirty="0">
                <a:solidFill>
                  <a:schemeClr val="tx1"/>
                </a:solidFill>
                <a:effectLst/>
                <a:latin typeface="+mn-lt"/>
                <a:ea typeface="+mn-ea"/>
                <a:cs typeface="+mn-cs"/>
              </a:rPr>
              <a:t> but which is less well-documented).</a:t>
            </a:r>
          </a:p>
          <a:p>
            <a:endParaRPr lang="en-US" dirty="0"/>
          </a:p>
        </p:txBody>
      </p:sp>
      <p:sp>
        <p:nvSpPr>
          <p:cNvPr id="4" name="Slide Number Placeholder 3"/>
          <p:cNvSpPr>
            <a:spLocks noGrp="1"/>
          </p:cNvSpPr>
          <p:nvPr>
            <p:ph type="sldNum" sz="quarter" idx="5"/>
          </p:nvPr>
        </p:nvSpPr>
        <p:spPr/>
        <p:txBody>
          <a:bodyPr/>
          <a:lstStyle/>
          <a:p>
            <a:fld id="{378CE92F-B949-4AD4-8CE0-76A0D681A69C}" type="slidenum">
              <a:rPr lang="en-US" smtClean="0"/>
              <a:t>15</a:t>
            </a:fld>
            <a:endParaRPr lang="en-US"/>
          </a:p>
        </p:txBody>
      </p:sp>
    </p:spTree>
    <p:extLst>
      <p:ext uri="{BB962C8B-B14F-4D97-AF65-F5344CB8AC3E}">
        <p14:creationId xmlns:p14="http://schemas.microsoft.com/office/powerpoint/2010/main" val="646440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Abe’s beagle demo uses this.</a:t>
            </a:r>
          </a:p>
        </p:txBody>
      </p:sp>
      <p:sp>
        <p:nvSpPr>
          <p:cNvPr id="4" name="Slide Number Placeholder 3"/>
          <p:cNvSpPr>
            <a:spLocks noGrp="1"/>
          </p:cNvSpPr>
          <p:nvPr>
            <p:ph type="sldNum" sz="quarter" idx="5"/>
          </p:nvPr>
        </p:nvSpPr>
        <p:spPr/>
        <p:txBody>
          <a:bodyPr/>
          <a:lstStyle/>
          <a:p>
            <a:fld id="{378CE92F-B949-4AD4-8CE0-76A0D681A69C}" type="slidenum">
              <a:rPr lang="en-US" smtClean="0"/>
              <a:t>17</a:t>
            </a:fld>
            <a:endParaRPr lang="en-US"/>
          </a:p>
        </p:txBody>
      </p:sp>
    </p:spTree>
    <p:extLst>
      <p:ext uri="{BB962C8B-B14F-4D97-AF65-F5344CB8AC3E}">
        <p14:creationId xmlns:p14="http://schemas.microsoft.com/office/powerpoint/2010/main" val="4268771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8CE92F-B949-4AD4-8CE0-76A0D681A69C}" type="slidenum">
              <a:rPr lang="en-US" smtClean="0"/>
              <a:t>22</a:t>
            </a:fld>
            <a:endParaRPr lang="en-US"/>
          </a:p>
        </p:txBody>
      </p:sp>
    </p:spTree>
    <p:extLst>
      <p:ext uri="{BB962C8B-B14F-4D97-AF65-F5344CB8AC3E}">
        <p14:creationId xmlns:p14="http://schemas.microsoft.com/office/powerpoint/2010/main" val="2123689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8CE92F-B949-4AD4-8CE0-76A0D681A69C}" type="slidenum">
              <a:rPr lang="en-US" smtClean="0"/>
              <a:t>25</a:t>
            </a:fld>
            <a:endParaRPr lang="en-US"/>
          </a:p>
        </p:txBody>
      </p:sp>
    </p:spTree>
    <p:extLst>
      <p:ext uri="{BB962C8B-B14F-4D97-AF65-F5344CB8AC3E}">
        <p14:creationId xmlns:p14="http://schemas.microsoft.com/office/powerpoint/2010/main" val="926334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48EFA-07C6-481D-93A2-B1A45331EB5C}"/>
              </a:ext>
            </a:extLst>
          </p:cNvPr>
          <p:cNvSpPr>
            <a:spLocks noGrp="1"/>
          </p:cNvSpPr>
          <p:nvPr>
            <p:ph type="title"/>
          </p:nvPr>
        </p:nvSpPr>
        <p:spPr/>
        <p:txBody>
          <a:bodyPr>
            <a:normAutofit/>
          </a:bodyPr>
          <a:lstStyle>
            <a:lvl1pPr>
              <a:defRPr sz="4800">
                <a:solidFill>
                  <a:schemeClr val="tx1">
                    <a:lumMod val="75000"/>
                    <a:lumOff val="25000"/>
                  </a:schemeClr>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66965D-7752-45CD-AA6B-5CEFAA8255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114CDB-20D5-43F0-9B51-A0677177A330}"/>
              </a:ext>
            </a:extLst>
          </p:cNvPr>
          <p:cNvSpPr>
            <a:spLocks noGrp="1"/>
          </p:cNvSpPr>
          <p:nvPr>
            <p:ph type="dt" sz="half" idx="10"/>
          </p:nvPr>
        </p:nvSpPr>
        <p:spPr/>
        <p:txBody>
          <a:bodyPr/>
          <a:lstStyle/>
          <a:p>
            <a:fld id="{036306E8-3F19-4A8A-A760-E754F6401ABC}" type="datetime1">
              <a:rPr lang="en-US" smtClean="0"/>
              <a:t>3/28/2021</a:t>
            </a:fld>
            <a:endParaRPr lang="en-US" dirty="0"/>
          </a:p>
        </p:txBody>
      </p:sp>
      <p:sp>
        <p:nvSpPr>
          <p:cNvPr id="5" name="Footer Placeholder 4">
            <a:extLst>
              <a:ext uri="{FF2B5EF4-FFF2-40B4-BE49-F238E27FC236}">
                <a16:creationId xmlns:a16="http://schemas.microsoft.com/office/drawing/2014/main" id="{1404C963-F164-4302-B2C7-244588235E3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F6D0445-79E7-49E4-A781-F82455CD648A}"/>
              </a:ext>
            </a:extLst>
          </p:cNvPr>
          <p:cNvSpPr>
            <a:spLocks noGrp="1"/>
          </p:cNvSpPr>
          <p:nvPr>
            <p:ph type="sldNum" sz="quarter" idx="12"/>
          </p:nvPr>
        </p:nvSpPr>
        <p:spPr/>
        <p:txBody>
          <a:bodyPr/>
          <a:lstStyle/>
          <a:p>
            <a:fld id="{42C40DD9-8249-4E21-95CB-610A872E54F3}" type="slidenum">
              <a:rPr lang="en-US" smtClean="0"/>
              <a:t>‹#›</a:t>
            </a:fld>
            <a:endParaRPr lang="en-US" dirty="0"/>
          </a:p>
        </p:txBody>
      </p:sp>
    </p:spTree>
    <p:extLst>
      <p:ext uri="{BB962C8B-B14F-4D97-AF65-F5344CB8AC3E}">
        <p14:creationId xmlns:p14="http://schemas.microsoft.com/office/powerpoint/2010/main" val="354980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48EFA-07C6-481D-93A2-B1A45331EB5C}"/>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266965D-7752-45CD-AA6B-5CEFAA8255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114CDB-20D5-43F0-9B51-A0677177A330}"/>
              </a:ext>
            </a:extLst>
          </p:cNvPr>
          <p:cNvSpPr>
            <a:spLocks noGrp="1"/>
          </p:cNvSpPr>
          <p:nvPr>
            <p:ph type="dt" sz="half" idx="10"/>
          </p:nvPr>
        </p:nvSpPr>
        <p:spPr/>
        <p:txBody>
          <a:bodyPr/>
          <a:lstStyle/>
          <a:p>
            <a:fld id="{1B46BDA0-D83F-4343-8C86-E6BCE6F888EC}" type="datetimeFigureOut">
              <a:rPr lang="en-US" smtClean="0"/>
              <a:t>3/28/2021</a:t>
            </a:fld>
            <a:endParaRPr lang="en-US"/>
          </a:p>
        </p:txBody>
      </p:sp>
      <p:sp>
        <p:nvSpPr>
          <p:cNvPr id="5" name="Footer Placeholder 4">
            <a:extLst>
              <a:ext uri="{FF2B5EF4-FFF2-40B4-BE49-F238E27FC236}">
                <a16:creationId xmlns:a16="http://schemas.microsoft.com/office/drawing/2014/main" id="{1404C963-F164-4302-B2C7-244588235E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6D0445-79E7-49E4-A781-F82455CD648A}"/>
              </a:ext>
            </a:extLst>
          </p:cNvPr>
          <p:cNvSpPr>
            <a:spLocks noGrp="1"/>
          </p:cNvSpPr>
          <p:nvPr>
            <p:ph type="sldNum" sz="quarter" idx="12"/>
          </p:nvPr>
        </p:nvSpPr>
        <p:spPr/>
        <p:txBody>
          <a:bodyPr/>
          <a:lstStyle/>
          <a:p>
            <a:fld id="{42C40DD9-8249-4E21-95CB-610A872E54F3}" type="slidenum">
              <a:rPr lang="en-US" smtClean="0"/>
              <a:t>‹#›</a:t>
            </a:fld>
            <a:endParaRPr lang="en-US"/>
          </a:p>
        </p:txBody>
      </p:sp>
    </p:spTree>
    <p:extLst>
      <p:ext uri="{BB962C8B-B14F-4D97-AF65-F5344CB8AC3E}">
        <p14:creationId xmlns:p14="http://schemas.microsoft.com/office/powerpoint/2010/main" val="4013903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BF5C6-A9A8-4624-A09E-7AEBEFAABF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F26762-2549-4A62-AAA9-5A1B04919C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F3549EF-3AB0-4458-958F-A9ED4BB3B3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F14552-FCB9-4F6E-BF1C-B79F230E3595}"/>
              </a:ext>
            </a:extLst>
          </p:cNvPr>
          <p:cNvSpPr>
            <a:spLocks noGrp="1"/>
          </p:cNvSpPr>
          <p:nvPr>
            <p:ph type="dt" sz="half" idx="10"/>
          </p:nvPr>
        </p:nvSpPr>
        <p:spPr/>
        <p:txBody>
          <a:bodyPr/>
          <a:lstStyle/>
          <a:p>
            <a:fld id="{1B46BDA0-D83F-4343-8C86-E6BCE6F888EC}" type="datetimeFigureOut">
              <a:rPr lang="en-US" smtClean="0"/>
              <a:t>3/28/2021</a:t>
            </a:fld>
            <a:endParaRPr lang="en-US"/>
          </a:p>
        </p:txBody>
      </p:sp>
      <p:sp>
        <p:nvSpPr>
          <p:cNvPr id="6" name="Footer Placeholder 5">
            <a:extLst>
              <a:ext uri="{FF2B5EF4-FFF2-40B4-BE49-F238E27FC236}">
                <a16:creationId xmlns:a16="http://schemas.microsoft.com/office/drawing/2014/main" id="{E4F4010C-8D44-47FD-9CF0-63340CB319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36E0DF-41D2-4A94-A944-5C10461E2152}"/>
              </a:ext>
            </a:extLst>
          </p:cNvPr>
          <p:cNvSpPr>
            <a:spLocks noGrp="1"/>
          </p:cNvSpPr>
          <p:nvPr>
            <p:ph type="sldNum" sz="quarter" idx="12"/>
          </p:nvPr>
        </p:nvSpPr>
        <p:spPr/>
        <p:txBody>
          <a:bodyPr/>
          <a:lstStyle/>
          <a:p>
            <a:fld id="{42C40DD9-8249-4E21-95CB-610A872E54F3}" type="slidenum">
              <a:rPr lang="en-US" smtClean="0"/>
              <a:t>‹#›</a:t>
            </a:fld>
            <a:endParaRPr lang="en-US"/>
          </a:p>
        </p:txBody>
      </p:sp>
    </p:spTree>
    <p:extLst>
      <p:ext uri="{BB962C8B-B14F-4D97-AF65-F5344CB8AC3E}">
        <p14:creationId xmlns:p14="http://schemas.microsoft.com/office/powerpoint/2010/main" val="28642477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88C11-7368-4183-BCD3-1B0ABDCC7F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C1C141D-4DD3-487E-B1F8-9EE3EF5A60CB}"/>
              </a:ext>
            </a:extLst>
          </p:cNvPr>
          <p:cNvSpPr>
            <a:spLocks noGrp="1"/>
          </p:cNvSpPr>
          <p:nvPr>
            <p:ph type="dt" sz="half" idx="10"/>
          </p:nvPr>
        </p:nvSpPr>
        <p:spPr/>
        <p:txBody>
          <a:bodyPr/>
          <a:lstStyle/>
          <a:p>
            <a:fld id="{1B46BDA0-D83F-4343-8C86-E6BCE6F888EC}" type="datetimeFigureOut">
              <a:rPr lang="en-US" smtClean="0"/>
              <a:t>3/28/2021</a:t>
            </a:fld>
            <a:endParaRPr lang="en-US"/>
          </a:p>
        </p:txBody>
      </p:sp>
      <p:sp>
        <p:nvSpPr>
          <p:cNvPr id="4" name="Footer Placeholder 3">
            <a:extLst>
              <a:ext uri="{FF2B5EF4-FFF2-40B4-BE49-F238E27FC236}">
                <a16:creationId xmlns:a16="http://schemas.microsoft.com/office/drawing/2014/main" id="{2878EFA1-4C69-415C-8E79-E085D59A15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142F3C-99AA-4353-AA88-534A5EE46B40}"/>
              </a:ext>
            </a:extLst>
          </p:cNvPr>
          <p:cNvSpPr>
            <a:spLocks noGrp="1"/>
          </p:cNvSpPr>
          <p:nvPr>
            <p:ph type="sldNum" sz="quarter" idx="12"/>
          </p:nvPr>
        </p:nvSpPr>
        <p:spPr/>
        <p:txBody>
          <a:bodyPr/>
          <a:lstStyle/>
          <a:p>
            <a:fld id="{42C40DD9-8249-4E21-95CB-610A872E54F3}" type="slidenum">
              <a:rPr lang="en-US" smtClean="0"/>
              <a:t>‹#›</a:t>
            </a:fld>
            <a:endParaRPr lang="en-US"/>
          </a:p>
        </p:txBody>
      </p:sp>
    </p:spTree>
    <p:extLst>
      <p:ext uri="{BB962C8B-B14F-4D97-AF65-F5344CB8AC3E}">
        <p14:creationId xmlns:p14="http://schemas.microsoft.com/office/powerpoint/2010/main" val="16353677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7DAC8-7D99-4A21-A899-D7A2EBC82634}"/>
              </a:ext>
            </a:extLst>
          </p:cNvPr>
          <p:cNvSpPr>
            <a:spLocks noGrp="1"/>
          </p:cNvSpPr>
          <p:nvPr>
            <p:ph type="ctrTitle"/>
          </p:nvPr>
        </p:nvSpPr>
        <p:spPr>
          <a:xfrm>
            <a:off x="436604" y="400222"/>
            <a:ext cx="10758617" cy="1193800"/>
          </a:xfrm>
        </p:spPr>
        <p:txBody>
          <a:bodyPr anchor="b"/>
          <a:lstStyle>
            <a:lvl1pPr algn="l">
              <a:defRPr sz="6000">
                <a:solidFill>
                  <a:srgbClr val="043360"/>
                </a:solidFill>
                <a:latin typeface="+mn-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AAE4C81-AC29-41CF-BE12-B395876D0DD5}"/>
              </a:ext>
            </a:extLst>
          </p:cNvPr>
          <p:cNvSpPr>
            <a:spLocks noGrp="1"/>
          </p:cNvSpPr>
          <p:nvPr>
            <p:ph type="subTitle" idx="1"/>
          </p:nvPr>
        </p:nvSpPr>
        <p:spPr>
          <a:xfrm>
            <a:off x="436604" y="1689207"/>
            <a:ext cx="9144000" cy="562189"/>
          </a:xfrm>
        </p:spPr>
        <p:txBody>
          <a:bodyPr/>
          <a:lstStyle>
            <a:lvl1pPr marL="0" indent="0" algn="l">
              <a:buNone/>
              <a:defRPr sz="24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8F173860-3441-404B-87EC-C544031F9472}"/>
              </a:ext>
            </a:extLst>
          </p:cNvPr>
          <p:cNvSpPr/>
          <p:nvPr/>
        </p:nvSpPr>
        <p:spPr>
          <a:xfrm>
            <a:off x="0" y="5436973"/>
            <a:ext cx="12192000" cy="1421027"/>
          </a:xfrm>
          <a:prstGeom prst="rect">
            <a:avLst/>
          </a:prstGeom>
          <a:solidFill>
            <a:srgbClr val="043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Triangle 7">
            <a:extLst>
              <a:ext uri="{FF2B5EF4-FFF2-40B4-BE49-F238E27FC236}">
                <a16:creationId xmlns:a16="http://schemas.microsoft.com/office/drawing/2014/main" id="{207FF791-80CC-4E78-B51E-0A2AC8EA4DFC}"/>
              </a:ext>
            </a:extLst>
          </p:cNvPr>
          <p:cNvSpPr/>
          <p:nvPr/>
        </p:nvSpPr>
        <p:spPr>
          <a:xfrm flipH="1">
            <a:off x="0" y="1853514"/>
            <a:ext cx="12192000" cy="3583459"/>
          </a:xfrm>
          <a:prstGeom prst="rtTriangle">
            <a:avLst/>
          </a:prstGeom>
          <a:solidFill>
            <a:srgbClr val="043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1B4ADAE-42F2-418F-A00A-070E3181130A}"/>
              </a:ext>
            </a:extLst>
          </p:cNvPr>
          <p:cNvSpPr/>
          <p:nvPr userDrawn="1"/>
        </p:nvSpPr>
        <p:spPr>
          <a:xfrm>
            <a:off x="0" y="5436678"/>
            <a:ext cx="12192000" cy="1419734"/>
          </a:xfrm>
          <a:prstGeom prst="rect">
            <a:avLst/>
          </a:prstGeom>
          <a:solidFill>
            <a:srgbClr val="002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E8369A84-8EA1-46C2-B41F-2A2EBC59D717}"/>
              </a:ext>
            </a:extLst>
          </p:cNvPr>
          <p:cNvSpPr/>
          <p:nvPr userDrawn="1"/>
        </p:nvSpPr>
        <p:spPr>
          <a:xfrm flipH="1">
            <a:off x="0" y="1853514"/>
            <a:ext cx="12192000" cy="3583459"/>
          </a:xfrm>
          <a:prstGeom prst="rtTriangle">
            <a:avLst/>
          </a:prstGeom>
          <a:solidFill>
            <a:srgbClr val="002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F74A18F6-0A6A-41C1-AF4C-E3594A542356}"/>
              </a:ext>
            </a:extLst>
          </p:cNvPr>
          <p:cNvSpPr/>
          <p:nvPr userDrawn="1"/>
        </p:nvSpPr>
        <p:spPr>
          <a:xfrm flipH="1">
            <a:off x="0" y="1970092"/>
            <a:ext cx="12192000" cy="358345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E6D050-95F4-47AB-9947-2675C2AC3A4D}"/>
              </a:ext>
            </a:extLst>
          </p:cNvPr>
          <p:cNvSpPr/>
          <p:nvPr userDrawn="1"/>
        </p:nvSpPr>
        <p:spPr>
          <a:xfrm>
            <a:off x="0" y="5553570"/>
            <a:ext cx="12192000" cy="1332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D3F4829F-3CCF-4F0F-85EA-49D7E96CC448}"/>
              </a:ext>
            </a:extLst>
          </p:cNvPr>
          <p:cNvSpPr/>
          <p:nvPr userDrawn="1"/>
        </p:nvSpPr>
        <p:spPr>
          <a:xfrm flipH="1">
            <a:off x="0" y="2005466"/>
            <a:ext cx="12192000" cy="3583459"/>
          </a:xfrm>
          <a:prstGeom prst="rtTriangle">
            <a:avLst/>
          </a:prstGeom>
          <a:solidFill>
            <a:srgbClr val="FDB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E77EB84-273F-4FFE-BC07-09FDCAE1C333}"/>
              </a:ext>
            </a:extLst>
          </p:cNvPr>
          <p:cNvSpPr/>
          <p:nvPr userDrawn="1"/>
        </p:nvSpPr>
        <p:spPr>
          <a:xfrm>
            <a:off x="0" y="5585117"/>
            <a:ext cx="12192000" cy="1292648"/>
          </a:xfrm>
          <a:prstGeom prst="rect">
            <a:avLst/>
          </a:prstGeom>
          <a:solidFill>
            <a:srgbClr val="FDB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a:extLst>
              <a:ext uri="{FF2B5EF4-FFF2-40B4-BE49-F238E27FC236}">
                <a16:creationId xmlns:a16="http://schemas.microsoft.com/office/drawing/2014/main" id="{2A588B43-0A04-4810-9AB1-D0018CCB173E}"/>
              </a:ext>
            </a:extLst>
          </p:cNvPr>
          <p:cNvSpPr/>
          <p:nvPr userDrawn="1"/>
        </p:nvSpPr>
        <p:spPr>
          <a:xfrm flipH="1">
            <a:off x="0" y="2058687"/>
            <a:ext cx="12192000" cy="358345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395A718-255D-4073-B39C-DF1547F57F63}"/>
              </a:ext>
            </a:extLst>
          </p:cNvPr>
          <p:cNvSpPr/>
          <p:nvPr userDrawn="1"/>
        </p:nvSpPr>
        <p:spPr>
          <a:xfrm>
            <a:off x="0" y="5641224"/>
            <a:ext cx="12192000" cy="1240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4" descr="https://lh3.googleusercontent.com/aRx_SNwXkikqkiPTNXcVdqnTytEt8MadhupAzdh9SdZnneX8EYsI93s6Zg_gOYLnGkSYOIJywEQxgHrYHIk9G7134Q0LgnoEN03eM6GZZv-ZlG_UaD94OE-H9IP-WK7vVbRXqP8cfzQ">
            <a:extLst>
              <a:ext uri="{FF2B5EF4-FFF2-40B4-BE49-F238E27FC236}">
                <a16:creationId xmlns:a16="http://schemas.microsoft.com/office/drawing/2014/main" id="{1B7E15D9-636F-4A6C-8F7F-906C9F4391C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10149" y="4821164"/>
            <a:ext cx="4164364" cy="123568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descr="https://lh4.googleusercontent.com/vl7wYarF8TNumR0nFJJ6xql2MdCrHQ3QBTAqqqjv8AuUTNSzZj0jdImz7amxwyBqk40tDmYDTJv_1fNodL6GAOz6uOZ8VP-CWnsLe0-2J6eJcO7rez2dpelpYdVW7neK8hJtLArHGN8">
            <a:extLst>
              <a:ext uri="{FF2B5EF4-FFF2-40B4-BE49-F238E27FC236}">
                <a16:creationId xmlns:a16="http://schemas.microsoft.com/office/drawing/2014/main" id="{CC3F89DF-9CE1-4453-B6F7-3C1B1BDE9949}"/>
              </a:ext>
            </a:extLst>
          </p:cNvPr>
          <p:cNvPicPr>
            <a:picLocks noChangeAspect="1" noChangeArrowheads="1"/>
          </p:cNvPicPr>
          <p:nvPr userDrawn="1"/>
        </p:nvPicPr>
        <p:blipFill>
          <a:blip r:embed="rId3" cstate="hqprint">
            <a:extLst>
              <a:ext uri="{28A0092B-C50C-407E-A947-70E740481C1C}">
                <a14:useLocalDpi xmlns:a14="http://schemas.microsoft.com/office/drawing/2010/main" val="0"/>
              </a:ext>
            </a:extLst>
          </a:blip>
          <a:srcRect/>
          <a:stretch>
            <a:fillRect/>
          </a:stretch>
        </p:blipFill>
        <p:spPr bwMode="auto">
          <a:xfrm>
            <a:off x="9580604" y="4970506"/>
            <a:ext cx="1908560" cy="1594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1750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48EFA-07C6-481D-93A2-B1A45331EB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66965D-7752-45CD-AA6B-5CEFAA82555B}"/>
              </a:ext>
            </a:extLst>
          </p:cNvPr>
          <p:cNvSpPr>
            <a:spLocks noGrp="1"/>
          </p:cNvSpPr>
          <p:nvPr>
            <p:ph idx="1"/>
          </p:nvPr>
        </p:nvSpPr>
        <p:spPr>
          <a:xfrm>
            <a:off x="195649" y="1249680"/>
            <a:ext cx="11778048" cy="49100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404C963-F164-4302-B2C7-244588235E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6D0445-79E7-49E4-A781-F82455CD648A}"/>
              </a:ext>
            </a:extLst>
          </p:cNvPr>
          <p:cNvSpPr>
            <a:spLocks noGrp="1"/>
          </p:cNvSpPr>
          <p:nvPr>
            <p:ph type="sldNum" sz="quarter" idx="12"/>
          </p:nvPr>
        </p:nvSpPr>
        <p:spPr/>
        <p:txBody>
          <a:bodyPr/>
          <a:lstStyle/>
          <a:p>
            <a:fld id="{42C40DD9-8249-4E21-95CB-610A872E54F3}" type="slidenum">
              <a:rPr lang="en-US" smtClean="0"/>
              <a:t>‹#›</a:t>
            </a:fld>
            <a:endParaRPr lang="en-US"/>
          </a:p>
        </p:txBody>
      </p:sp>
    </p:spTree>
    <p:extLst>
      <p:ext uri="{BB962C8B-B14F-4D97-AF65-F5344CB8AC3E}">
        <p14:creationId xmlns:p14="http://schemas.microsoft.com/office/powerpoint/2010/main" val="39644604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88C11-7368-4183-BCD3-1B0ABDCC7FFB}"/>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2878EFA1-4C69-415C-8E79-E085D59A15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142F3C-99AA-4353-AA88-534A5EE46B40}"/>
              </a:ext>
            </a:extLst>
          </p:cNvPr>
          <p:cNvSpPr>
            <a:spLocks noGrp="1"/>
          </p:cNvSpPr>
          <p:nvPr>
            <p:ph type="sldNum" sz="quarter" idx="12"/>
          </p:nvPr>
        </p:nvSpPr>
        <p:spPr/>
        <p:txBody>
          <a:bodyPr/>
          <a:lstStyle/>
          <a:p>
            <a:fld id="{42C40DD9-8249-4E21-95CB-610A872E54F3}" type="slidenum">
              <a:rPr lang="en-US" smtClean="0"/>
              <a:t>‹#›</a:t>
            </a:fld>
            <a:endParaRPr lang="en-US" dirty="0"/>
          </a:p>
        </p:txBody>
      </p:sp>
    </p:spTree>
    <p:extLst>
      <p:ext uri="{BB962C8B-B14F-4D97-AF65-F5344CB8AC3E}">
        <p14:creationId xmlns:p14="http://schemas.microsoft.com/office/powerpoint/2010/main" val="37250579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7DAC8-7D99-4A21-A899-D7A2EBC82634}"/>
              </a:ext>
            </a:extLst>
          </p:cNvPr>
          <p:cNvSpPr>
            <a:spLocks noGrp="1"/>
          </p:cNvSpPr>
          <p:nvPr>
            <p:ph type="ctrTitle"/>
          </p:nvPr>
        </p:nvSpPr>
        <p:spPr>
          <a:xfrm>
            <a:off x="436604" y="400222"/>
            <a:ext cx="10758617" cy="1193800"/>
          </a:xfrm>
        </p:spPr>
        <p:txBody>
          <a:bodyPr anchor="b"/>
          <a:lstStyle>
            <a:lvl1pPr algn="l">
              <a:defRPr sz="6000">
                <a:solidFill>
                  <a:srgbClr val="043360"/>
                </a:solidFill>
                <a:latin typeface="+mn-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AAE4C81-AC29-41CF-BE12-B395876D0DD5}"/>
              </a:ext>
            </a:extLst>
          </p:cNvPr>
          <p:cNvSpPr>
            <a:spLocks noGrp="1"/>
          </p:cNvSpPr>
          <p:nvPr>
            <p:ph type="subTitle" idx="1"/>
          </p:nvPr>
        </p:nvSpPr>
        <p:spPr>
          <a:xfrm>
            <a:off x="436604" y="1689207"/>
            <a:ext cx="9144000" cy="562189"/>
          </a:xfrm>
        </p:spPr>
        <p:txBody>
          <a:bodyPr/>
          <a:lstStyle>
            <a:lvl1pPr marL="0" indent="0" algn="l">
              <a:buNone/>
              <a:defRPr sz="24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Rectangle 5">
            <a:extLst>
              <a:ext uri="{FF2B5EF4-FFF2-40B4-BE49-F238E27FC236}">
                <a16:creationId xmlns:a16="http://schemas.microsoft.com/office/drawing/2014/main" id="{51B4ADAE-42F2-418F-A00A-070E3181130A}"/>
              </a:ext>
            </a:extLst>
          </p:cNvPr>
          <p:cNvSpPr/>
          <p:nvPr userDrawn="1"/>
        </p:nvSpPr>
        <p:spPr>
          <a:xfrm>
            <a:off x="0" y="5436678"/>
            <a:ext cx="12192000" cy="1419734"/>
          </a:xfrm>
          <a:prstGeom prst="rect">
            <a:avLst/>
          </a:prstGeom>
          <a:solidFill>
            <a:srgbClr val="002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E8369A84-8EA1-46C2-B41F-2A2EBC59D717}"/>
              </a:ext>
            </a:extLst>
          </p:cNvPr>
          <p:cNvSpPr/>
          <p:nvPr userDrawn="1"/>
        </p:nvSpPr>
        <p:spPr>
          <a:xfrm flipH="1">
            <a:off x="0" y="1853514"/>
            <a:ext cx="12192000" cy="3583459"/>
          </a:xfrm>
          <a:prstGeom prst="rtTriangle">
            <a:avLst/>
          </a:prstGeom>
          <a:solidFill>
            <a:srgbClr val="002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F74A18F6-0A6A-41C1-AF4C-E3594A542356}"/>
              </a:ext>
            </a:extLst>
          </p:cNvPr>
          <p:cNvSpPr/>
          <p:nvPr userDrawn="1"/>
        </p:nvSpPr>
        <p:spPr>
          <a:xfrm flipH="1">
            <a:off x="0" y="1970092"/>
            <a:ext cx="12192000" cy="358345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E6D050-95F4-47AB-9947-2675C2AC3A4D}"/>
              </a:ext>
            </a:extLst>
          </p:cNvPr>
          <p:cNvSpPr/>
          <p:nvPr userDrawn="1"/>
        </p:nvSpPr>
        <p:spPr>
          <a:xfrm>
            <a:off x="0" y="5553570"/>
            <a:ext cx="12192000" cy="1332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D3F4829F-3CCF-4F0F-85EA-49D7E96CC448}"/>
              </a:ext>
            </a:extLst>
          </p:cNvPr>
          <p:cNvSpPr/>
          <p:nvPr userDrawn="1"/>
        </p:nvSpPr>
        <p:spPr>
          <a:xfrm flipH="1">
            <a:off x="0" y="2005466"/>
            <a:ext cx="12192000" cy="3583459"/>
          </a:xfrm>
          <a:prstGeom prst="rtTriangle">
            <a:avLst/>
          </a:prstGeom>
          <a:solidFill>
            <a:srgbClr val="FDB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E77EB84-273F-4FFE-BC07-09FDCAE1C333}"/>
              </a:ext>
            </a:extLst>
          </p:cNvPr>
          <p:cNvSpPr/>
          <p:nvPr userDrawn="1"/>
        </p:nvSpPr>
        <p:spPr>
          <a:xfrm>
            <a:off x="0" y="5585117"/>
            <a:ext cx="12192000" cy="1292648"/>
          </a:xfrm>
          <a:prstGeom prst="rect">
            <a:avLst/>
          </a:prstGeom>
          <a:solidFill>
            <a:srgbClr val="FDB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a:extLst>
              <a:ext uri="{FF2B5EF4-FFF2-40B4-BE49-F238E27FC236}">
                <a16:creationId xmlns:a16="http://schemas.microsoft.com/office/drawing/2014/main" id="{2A588B43-0A04-4810-9AB1-D0018CCB173E}"/>
              </a:ext>
            </a:extLst>
          </p:cNvPr>
          <p:cNvSpPr/>
          <p:nvPr userDrawn="1"/>
        </p:nvSpPr>
        <p:spPr>
          <a:xfrm flipH="1">
            <a:off x="0" y="2058687"/>
            <a:ext cx="12192000" cy="358345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395A718-255D-4073-B39C-DF1547F57F63}"/>
              </a:ext>
            </a:extLst>
          </p:cNvPr>
          <p:cNvSpPr/>
          <p:nvPr userDrawn="1"/>
        </p:nvSpPr>
        <p:spPr>
          <a:xfrm>
            <a:off x="0" y="5641224"/>
            <a:ext cx="12192000" cy="1240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4" descr="https://lh3.googleusercontent.com/aRx_SNwXkikqkiPTNXcVdqnTytEt8MadhupAzdh9SdZnneX8EYsI93s6Zg_gOYLnGkSYOIJywEQxgHrYHIk9G7134Q0LgnoEN03eM6GZZv-ZlG_UaD94OE-H9IP-WK7vVbRXqP8cfzQ">
            <a:extLst>
              <a:ext uri="{FF2B5EF4-FFF2-40B4-BE49-F238E27FC236}">
                <a16:creationId xmlns:a16="http://schemas.microsoft.com/office/drawing/2014/main" id="{1B7E15D9-636F-4A6C-8F7F-906C9F4391C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10149" y="4821164"/>
            <a:ext cx="4164364" cy="123568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descr="https://lh4.googleusercontent.com/vl7wYarF8TNumR0nFJJ6xql2MdCrHQ3QBTAqqqjv8AuUTNSzZj0jdImz7amxwyBqk40tDmYDTJv_1fNodL6GAOz6uOZ8VP-CWnsLe0-2J6eJcO7rez2dpelpYdVW7neK8hJtLArHGN8">
            <a:extLst>
              <a:ext uri="{FF2B5EF4-FFF2-40B4-BE49-F238E27FC236}">
                <a16:creationId xmlns:a16="http://schemas.microsoft.com/office/drawing/2014/main" id="{CC3F89DF-9CE1-4453-B6F7-3C1B1BDE9949}"/>
              </a:ext>
            </a:extLst>
          </p:cNvPr>
          <p:cNvPicPr>
            <a:picLocks noChangeAspect="1" noChangeArrowheads="1"/>
          </p:cNvPicPr>
          <p:nvPr userDrawn="1"/>
        </p:nvPicPr>
        <p:blipFill>
          <a:blip r:embed="rId3" cstate="hqprint">
            <a:extLst>
              <a:ext uri="{28A0092B-C50C-407E-A947-70E740481C1C}">
                <a14:useLocalDpi xmlns:a14="http://schemas.microsoft.com/office/drawing/2010/main" val="0"/>
              </a:ext>
            </a:extLst>
          </a:blip>
          <a:srcRect/>
          <a:stretch>
            <a:fillRect/>
          </a:stretch>
        </p:blipFill>
        <p:spPr bwMode="auto">
          <a:xfrm>
            <a:off x="9580604" y="4970506"/>
            <a:ext cx="1908560" cy="15944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lh3.googleusercontent.com/fvDRxc9gL4n8nE1S05J7fYRncYLV5280YcmAl989kvY7xJGppbS2owNLl4pvtzJpi3ZvG7SulwATL0ocePMtXhik9FMXtdiGZdWO9EHBNJFea0cQTCtXamQ2XHXQ0rG4G8zXmmWtFJ8">
            <a:extLst>
              <a:ext uri="{FF2B5EF4-FFF2-40B4-BE49-F238E27FC236}">
                <a16:creationId xmlns:a16="http://schemas.microsoft.com/office/drawing/2014/main" id="{F518269B-342F-4B52-B963-74A1D1E0100C}"/>
              </a:ext>
            </a:extLst>
          </p:cNvPr>
          <p:cNvPicPr>
            <a:picLocks noChangeAspect="1" noChangeArrowheads="1"/>
          </p:cNvPicPr>
          <p:nvPr userDrawn="1"/>
        </p:nvPicPr>
        <p:blipFill>
          <a:blip r:embed="rId4" cstate="hqprint">
            <a:extLst>
              <a:ext uri="{28A0092B-C50C-407E-A947-70E740481C1C}">
                <a14:useLocalDpi xmlns:a14="http://schemas.microsoft.com/office/drawing/2010/main" val="0"/>
              </a:ext>
            </a:extLst>
          </a:blip>
          <a:srcRect/>
          <a:stretch>
            <a:fillRect/>
          </a:stretch>
        </p:blipFill>
        <p:spPr bwMode="auto">
          <a:xfrm>
            <a:off x="8111946" y="3581172"/>
            <a:ext cx="3275518" cy="1007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01099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48EFA-07C6-481D-93A2-B1A45331EB5C}"/>
              </a:ext>
            </a:extLst>
          </p:cNvPr>
          <p:cNvSpPr>
            <a:spLocks noGrp="1"/>
          </p:cNvSpPr>
          <p:nvPr>
            <p:ph type="title"/>
          </p:nvPr>
        </p:nvSpPr>
        <p:spPr/>
        <p:txBody>
          <a:bodyPr>
            <a:normAutofit/>
          </a:bodyPr>
          <a:lstStyle>
            <a:lvl1pPr>
              <a:defRPr sz="4800">
                <a:solidFill>
                  <a:schemeClr val="tx1">
                    <a:lumMod val="75000"/>
                    <a:lumOff val="25000"/>
                  </a:schemeClr>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66965D-7752-45CD-AA6B-5CEFAA82555B}"/>
              </a:ext>
            </a:extLst>
          </p:cNvPr>
          <p:cNvSpPr>
            <a:spLocks noGrp="1"/>
          </p:cNvSpPr>
          <p:nvPr>
            <p:ph idx="1"/>
          </p:nvPr>
        </p:nvSpPr>
        <p:spPr>
          <a:xfrm>
            <a:off x="1171168" y="1416538"/>
            <a:ext cx="5303520" cy="47390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114CDB-20D5-43F0-9B51-A0677177A330}"/>
              </a:ext>
            </a:extLst>
          </p:cNvPr>
          <p:cNvSpPr>
            <a:spLocks noGrp="1"/>
          </p:cNvSpPr>
          <p:nvPr>
            <p:ph type="dt" sz="half" idx="10"/>
          </p:nvPr>
        </p:nvSpPr>
        <p:spPr/>
        <p:txBody>
          <a:bodyPr/>
          <a:lstStyle/>
          <a:p>
            <a:fld id="{036306E8-3F19-4A8A-A760-E754F6401ABC}" type="datetime1">
              <a:rPr lang="en-US" smtClean="0"/>
              <a:t>3/28/2021</a:t>
            </a:fld>
            <a:endParaRPr lang="en-US" dirty="0"/>
          </a:p>
        </p:txBody>
      </p:sp>
      <p:sp>
        <p:nvSpPr>
          <p:cNvPr id="5" name="Footer Placeholder 4">
            <a:extLst>
              <a:ext uri="{FF2B5EF4-FFF2-40B4-BE49-F238E27FC236}">
                <a16:creationId xmlns:a16="http://schemas.microsoft.com/office/drawing/2014/main" id="{1404C963-F164-4302-B2C7-244588235E3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F6D0445-79E7-49E4-A781-F82455CD648A}"/>
              </a:ext>
            </a:extLst>
          </p:cNvPr>
          <p:cNvSpPr>
            <a:spLocks noGrp="1"/>
          </p:cNvSpPr>
          <p:nvPr>
            <p:ph type="sldNum" sz="quarter" idx="12"/>
          </p:nvPr>
        </p:nvSpPr>
        <p:spPr/>
        <p:txBody>
          <a:bodyPr/>
          <a:lstStyle/>
          <a:p>
            <a:fld id="{42C40DD9-8249-4E21-95CB-610A872E54F3}" type="slidenum">
              <a:rPr lang="en-US" smtClean="0"/>
              <a:t>‹#›</a:t>
            </a:fld>
            <a:endParaRPr lang="en-US" dirty="0"/>
          </a:p>
        </p:txBody>
      </p:sp>
      <p:sp>
        <p:nvSpPr>
          <p:cNvPr id="9" name="Content Placeholder 2">
            <a:extLst>
              <a:ext uri="{FF2B5EF4-FFF2-40B4-BE49-F238E27FC236}">
                <a16:creationId xmlns:a16="http://schemas.microsoft.com/office/drawing/2014/main" id="{DDCAB9E8-7A66-A742-A87A-13851149A747}"/>
              </a:ext>
            </a:extLst>
          </p:cNvPr>
          <p:cNvSpPr>
            <a:spLocks noGrp="1"/>
          </p:cNvSpPr>
          <p:nvPr>
            <p:ph idx="13"/>
          </p:nvPr>
        </p:nvSpPr>
        <p:spPr>
          <a:xfrm>
            <a:off x="6583679" y="1424216"/>
            <a:ext cx="5303520" cy="47390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76584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DAC3A87-8A3D-425F-B4F3-32D45962E937}"/>
              </a:ext>
            </a:extLst>
          </p:cNvPr>
          <p:cNvGrpSpPr/>
          <p:nvPr userDrawn="1"/>
        </p:nvGrpSpPr>
        <p:grpSpPr>
          <a:xfrm>
            <a:off x="0" y="-1"/>
            <a:ext cx="12192000" cy="5436972"/>
            <a:chOff x="0" y="-1"/>
            <a:chExt cx="12192000" cy="5436972"/>
          </a:xfrm>
        </p:grpSpPr>
        <p:sp>
          <p:nvSpPr>
            <p:cNvPr id="10" name="Rectangle 9">
              <a:extLst>
                <a:ext uri="{FF2B5EF4-FFF2-40B4-BE49-F238E27FC236}">
                  <a16:creationId xmlns:a16="http://schemas.microsoft.com/office/drawing/2014/main" id="{61F2ACDB-F725-48B6-B38A-5549F8BF5064}"/>
                </a:ext>
              </a:extLst>
            </p:cNvPr>
            <p:cNvSpPr/>
            <p:nvPr userDrawn="1"/>
          </p:nvSpPr>
          <p:spPr>
            <a:xfrm flipH="1" flipV="1">
              <a:off x="0" y="-1"/>
              <a:ext cx="12192000" cy="1853512"/>
            </a:xfrm>
            <a:prstGeom prst="rect">
              <a:avLst/>
            </a:prstGeom>
            <a:solidFill>
              <a:srgbClr val="002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C127EBD7-4526-4E55-A35F-3D7DFF568B27}"/>
                </a:ext>
              </a:extLst>
            </p:cNvPr>
            <p:cNvSpPr/>
            <p:nvPr userDrawn="1"/>
          </p:nvSpPr>
          <p:spPr>
            <a:xfrm flipV="1">
              <a:off x="0" y="1853513"/>
              <a:ext cx="12192000" cy="3583458"/>
            </a:xfrm>
            <a:prstGeom prst="rtTriangle">
              <a:avLst/>
            </a:prstGeom>
            <a:solidFill>
              <a:srgbClr val="002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657DAC8-7D99-4A21-A899-D7A2EBC82634}"/>
              </a:ext>
            </a:extLst>
          </p:cNvPr>
          <p:cNvSpPr>
            <a:spLocks noGrp="1"/>
          </p:cNvSpPr>
          <p:nvPr>
            <p:ph type="ctrTitle"/>
          </p:nvPr>
        </p:nvSpPr>
        <p:spPr>
          <a:xfrm>
            <a:off x="436604" y="400222"/>
            <a:ext cx="10758617" cy="1193800"/>
          </a:xfrm>
        </p:spPr>
        <p:txBody>
          <a:bodyPr anchor="b"/>
          <a:lstStyle>
            <a:lvl1pPr algn="l">
              <a:defRPr sz="6000">
                <a:solidFill>
                  <a:schemeClr val="bg1"/>
                </a:solidFill>
              </a:defRPr>
            </a:lvl1pPr>
          </a:lstStyle>
          <a:p>
            <a:r>
              <a:rPr lang="en-US"/>
              <a:t>Click to edit Master title style</a:t>
            </a:r>
          </a:p>
        </p:txBody>
      </p:sp>
    </p:spTree>
    <p:extLst>
      <p:ext uri="{BB962C8B-B14F-4D97-AF65-F5344CB8AC3E}">
        <p14:creationId xmlns:p14="http://schemas.microsoft.com/office/powerpoint/2010/main" val="562053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48EFA-07C6-481D-93A2-B1A45331EB5C}"/>
              </a:ext>
            </a:extLst>
          </p:cNvPr>
          <p:cNvSpPr>
            <a:spLocks noGrp="1"/>
          </p:cNvSpPr>
          <p:nvPr>
            <p:ph type="title"/>
          </p:nvPr>
        </p:nvSpPr>
        <p:spPr/>
        <p:txBody>
          <a:bodyPr>
            <a:normAutofit/>
          </a:bodyPr>
          <a:lstStyle>
            <a:lvl1pPr>
              <a:defRPr sz="4800">
                <a:solidFill>
                  <a:schemeClr val="tx1">
                    <a:lumMod val="75000"/>
                    <a:lumOff val="25000"/>
                  </a:schemeClr>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66965D-7752-45CD-AA6B-5CEFAA82555B}"/>
              </a:ext>
            </a:extLst>
          </p:cNvPr>
          <p:cNvSpPr>
            <a:spLocks noGrp="1"/>
          </p:cNvSpPr>
          <p:nvPr>
            <p:ph idx="1"/>
          </p:nvPr>
        </p:nvSpPr>
        <p:spPr>
          <a:xfrm>
            <a:off x="1171168" y="1416538"/>
            <a:ext cx="5303520" cy="47390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114CDB-20D5-43F0-9B51-A0677177A330}"/>
              </a:ext>
            </a:extLst>
          </p:cNvPr>
          <p:cNvSpPr>
            <a:spLocks noGrp="1"/>
          </p:cNvSpPr>
          <p:nvPr>
            <p:ph type="dt" sz="half" idx="10"/>
          </p:nvPr>
        </p:nvSpPr>
        <p:spPr/>
        <p:txBody>
          <a:bodyPr/>
          <a:lstStyle/>
          <a:p>
            <a:fld id="{036306E8-3F19-4A8A-A760-E754F6401ABC}" type="datetime1">
              <a:rPr lang="en-US" smtClean="0"/>
              <a:t>3/28/2021</a:t>
            </a:fld>
            <a:endParaRPr lang="en-US" dirty="0"/>
          </a:p>
        </p:txBody>
      </p:sp>
      <p:sp>
        <p:nvSpPr>
          <p:cNvPr id="5" name="Footer Placeholder 4">
            <a:extLst>
              <a:ext uri="{FF2B5EF4-FFF2-40B4-BE49-F238E27FC236}">
                <a16:creationId xmlns:a16="http://schemas.microsoft.com/office/drawing/2014/main" id="{1404C963-F164-4302-B2C7-244588235E3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F6D0445-79E7-49E4-A781-F82455CD648A}"/>
              </a:ext>
            </a:extLst>
          </p:cNvPr>
          <p:cNvSpPr>
            <a:spLocks noGrp="1"/>
          </p:cNvSpPr>
          <p:nvPr>
            <p:ph type="sldNum" sz="quarter" idx="12"/>
          </p:nvPr>
        </p:nvSpPr>
        <p:spPr/>
        <p:txBody>
          <a:bodyPr/>
          <a:lstStyle/>
          <a:p>
            <a:fld id="{42C40DD9-8249-4E21-95CB-610A872E54F3}" type="slidenum">
              <a:rPr lang="en-US" smtClean="0"/>
              <a:t>‹#›</a:t>
            </a:fld>
            <a:endParaRPr lang="en-US" dirty="0"/>
          </a:p>
        </p:txBody>
      </p:sp>
      <p:sp>
        <p:nvSpPr>
          <p:cNvPr id="9" name="Content Placeholder 2">
            <a:extLst>
              <a:ext uri="{FF2B5EF4-FFF2-40B4-BE49-F238E27FC236}">
                <a16:creationId xmlns:a16="http://schemas.microsoft.com/office/drawing/2014/main" id="{DDCAB9E8-7A66-A742-A87A-13851149A747}"/>
              </a:ext>
            </a:extLst>
          </p:cNvPr>
          <p:cNvSpPr>
            <a:spLocks noGrp="1"/>
          </p:cNvSpPr>
          <p:nvPr>
            <p:ph idx="13"/>
          </p:nvPr>
        </p:nvSpPr>
        <p:spPr>
          <a:xfrm>
            <a:off x="6583679" y="1424216"/>
            <a:ext cx="5303520" cy="47390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372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48EFA-07C6-481D-93A2-B1A45331EB5C}"/>
              </a:ext>
            </a:extLst>
          </p:cNvPr>
          <p:cNvSpPr>
            <a:spLocks noGrp="1"/>
          </p:cNvSpPr>
          <p:nvPr>
            <p:ph type="title"/>
          </p:nvPr>
        </p:nvSpPr>
        <p:spPr/>
        <p:txBody>
          <a:bodyPr>
            <a:normAutofit/>
          </a:bodyPr>
          <a:lstStyle>
            <a:lvl1pPr>
              <a:defRPr sz="4800">
                <a:solidFill>
                  <a:schemeClr val="tx1">
                    <a:lumMod val="75000"/>
                    <a:lumOff val="25000"/>
                  </a:schemeClr>
                </a:solidFill>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8C114CDB-20D5-43F0-9B51-A0677177A330}"/>
              </a:ext>
            </a:extLst>
          </p:cNvPr>
          <p:cNvSpPr>
            <a:spLocks noGrp="1"/>
          </p:cNvSpPr>
          <p:nvPr>
            <p:ph type="dt" sz="half" idx="10"/>
          </p:nvPr>
        </p:nvSpPr>
        <p:spPr/>
        <p:txBody>
          <a:bodyPr/>
          <a:lstStyle/>
          <a:p>
            <a:fld id="{036306E8-3F19-4A8A-A760-E754F6401ABC}" type="datetime1">
              <a:rPr lang="en-US" smtClean="0"/>
              <a:t>3/28/2021</a:t>
            </a:fld>
            <a:endParaRPr lang="en-US" dirty="0"/>
          </a:p>
        </p:txBody>
      </p:sp>
      <p:sp>
        <p:nvSpPr>
          <p:cNvPr id="5" name="Footer Placeholder 4">
            <a:extLst>
              <a:ext uri="{FF2B5EF4-FFF2-40B4-BE49-F238E27FC236}">
                <a16:creationId xmlns:a16="http://schemas.microsoft.com/office/drawing/2014/main" id="{1404C963-F164-4302-B2C7-244588235E3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F6D0445-79E7-49E4-A781-F82455CD648A}"/>
              </a:ext>
            </a:extLst>
          </p:cNvPr>
          <p:cNvSpPr>
            <a:spLocks noGrp="1"/>
          </p:cNvSpPr>
          <p:nvPr>
            <p:ph type="sldNum" sz="quarter" idx="12"/>
          </p:nvPr>
        </p:nvSpPr>
        <p:spPr/>
        <p:txBody>
          <a:bodyPr/>
          <a:lstStyle/>
          <a:p>
            <a:fld id="{42C40DD9-8249-4E21-95CB-610A872E54F3}" type="slidenum">
              <a:rPr lang="en-US" smtClean="0"/>
              <a:t>‹#›</a:t>
            </a:fld>
            <a:endParaRPr lang="en-US" dirty="0"/>
          </a:p>
        </p:txBody>
      </p:sp>
    </p:spTree>
    <p:extLst>
      <p:ext uri="{BB962C8B-B14F-4D97-AF65-F5344CB8AC3E}">
        <p14:creationId xmlns:p14="http://schemas.microsoft.com/office/powerpoint/2010/main" val="3608352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C1C141D-4DD3-487E-B1F8-9EE3EF5A60CB}"/>
              </a:ext>
            </a:extLst>
          </p:cNvPr>
          <p:cNvSpPr>
            <a:spLocks noGrp="1"/>
          </p:cNvSpPr>
          <p:nvPr>
            <p:ph type="dt" sz="half" idx="10"/>
          </p:nvPr>
        </p:nvSpPr>
        <p:spPr/>
        <p:txBody>
          <a:bodyPr/>
          <a:lstStyle/>
          <a:p>
            <a:fld id="{5432ADF2-D817-4538-ACF2-3F5F71EE6F8C}" type="datetime1">
              <a:rPr lang="en-US" smtClean="0"/>
              <a:t>3/28/2021</a:t>
            </a:fld>
            <a:endParaRPr lang="en-US"/>
          </a:p>
        </p:txBody>
      </p:sp>
      <p:sp>
        <p:nvSpPr>
          <p:cNvPr id="4" name="Footer Placeholder 3">
            <a:extLst>
              <a:ext uri="{FF2B5EF4-FFF2-40B4-BE49-F238E27FC236}">
                <a16:creationId xmlns:a16="http://schemas.microsoft.com/office/drawing/2014/main" id="{2878EFA1-4C69-415C-8E79-E085D59A15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142F3C-99AA-4353-AA88-534A5EE46B40}"/>
              </a:ext>
            </a:extLst>
          </p:cNvPr>
          <p:cNvSpPr>
            <a:spLocks noGrp="1"/>
          </p:cNvSpPr>
          <p:nvPr>
            <p:ph type="sldNum" sz="quarter" idx="12"/>
          </p:nvPr>
        </p:nvSpPr>
        <p:spPr/>
        <p:txBody>
          <a:bodyPr/>
          <a:lstStyle/>
          <a:p>
            <a:fld id="{42C40DD9-8249-4E21-95CB-610A872E54F3}" type="slidenum">
              <a:rPr lang="en-US" smtClean="0"/>
              <a:t>‹#›</a:t>
            </a:fld>
            <a:endParaRPr lang="en-US"/>
          </a:p>
        </p:txBody>
      </p:sp>
    </p:spTree>
    <p:extLst>
      <p:ext uri="{BB962C8B-B14F-4D97-AF65-F5344CB8AC3E}">
        <p14:creationId xmlns:p14="http://schemas.microsoft.com/office/powerpoint/2010/main" val="601151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C1C141D-4DD3-487E-B1F8-9EE3EF5A60CB}"/>
              </a:ext>
            </a:extLst>
          </p:cNvPr>
          <p:cNvSpPr>
            <a:spLocks noGrp="1"/>
          </p:cNvSpPr>
          <p:nvPr>
            <p:ph type="dt" sz="half" idx="10"/>
          </p:nvPr>
        </p:nvSpPr>
        <p:spPr/>
        <p:txBody>
          <a:bodyPr/>
          <a:lstStyle/>
          <a:p>
            <a:fld id="{5432ADF2-D817-4538-ACF2-3F5F71EE6F8C}" type="datetime1">
              <a:rPr lang="en-US" smtClean="0"/>
              <a:t>3/28/2021</a:t>
            </a:fld>
            <a:endParaRPr lang="en-US"/>
          </a:p>
        </p:txBody>
      </p:sp>
      <p:sp>
        <p:nvSpPr>
          <p:cNvPr id="4" name="Footer Placeholder 3">
            <a:extLst>
              <a:ext uri="{FF2B5EF4-FFF2-40B4-BE49-F238E27FC236}">
                <a16:creationId xmlns:a16="http://schemas.microsoft.com/office/drawing/2014/main" id="{2878EFA1-4C69-415C-8E79-E085D59A15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142F3C-99AA-4353-AA88-534A5EE46B40}"/>
              </a:ext>
            </a:extLst>
          </p:cNvPr>
          <p:cNvSpPr>
            <a:spLocks noGrp="1"/>
          </p:cNvSpPr>
          <p:nvPr>
            <p:ph type="sldNum" sz="quarter" idx="12"/>
          </p:nvPr>
        </p:nvSpPr>
        <p:spPr/>
        <p:txBody>
          <a:bodyPr/>
          <a:lstStyle/>
          <a:p>
            <a:fld id="{42C40DD9-8249-4E21-95CB-610A872E54F3}" type="slidenum">
              <a:rPr lang="en-US" smtClean="0"/>
              <a:t>‹#›</a:t>
            </a:fld>
            <a:endParaRPr lang="en-US"/>
          </a:p>
        </p:txBody>
      </p:sp>
    </p:spTree>
    <p:extLst>
      <p:ext uri="{BB962C8B-B14F-4D97-AF65-F5344CB8AC3E}">
        <p14:creationId xmlns:p14="http://schemas.microsoft.com/office/powerpoint/2010/main" val="770906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4B76C7F-EA3E-43D4-A608-1AFB077BE71E}"/>
              </a:ext>
            </a:extLst>
          </p:cNvPr>
          <p:cNvSpPr/>
          <p:nvPr userDrawn="1"/>
        </p:nvSpPr>
        <p:spPr>
          <a:xfrm>
            <a:off x="0" y="5436678"/>
            <a:ext cx="12192000" cy="1419734"/>
          </a:xfrm>
          <a:prstGeom prst="rect">
            <a:avLst/>
          </a:prstGeom>
          <a:solidFill>
            <a:srgbClr val="002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Triangle 7">
            <a:extLst>
              <a:ext uri="{FF2B5EF4-FFF2-40B4-BE49-F238E27FC236}">
                <a16:creationId xmlns:a16="http://schemas.microsoft.com/office/drawing/2014/main" id="{207FF791-80CC-4E78-B51E-0A2AC8EA4DFC}"/>
              </a:ext>
            </a:extLst>
          </p:cNvPr>
          <p:cNvSpPr/>
          <p:nvPr userDrawn="1"/>
        </p:nvSpPr>
        <p:spPr>
          <a:xfrm flipH="1">
            <a:off x="0" y="1853514"/>
            <a:ext cx="12192000" cy="3583459"/>
          </a:xfrm>
          <a:prstGeom prst="rtTriangle">
            <a:avLst/>
          </a:prstGeom>
          <a:solidFill>
            <a:srgbClr val="002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a:extLst>
              <a:ext uri="{FF2B5EF4-FFF2-40B4-BE49-F238E27FC236}">
                <a16:creationId xmlns:a16="http://schemas.microsoft.com/office/drawing/2014/main" id="{4D5EB333-2C5C-427A-9AAB-C98997D6E092}"/>
              </a:ext>
            </a:extLst>
          </p:cNvPr>
          <p:cNvSpPr/>
          <p:nvPr userDrawn="1"/>
        </p:nvSpPr>
        <p:spPr>
          <a:xfrm flipH="1">
            <a:off x="0" y="1970092"/>
            <a:ext cx="12192000" cy="358345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57DAC8-7D99-4A21-A899-D7A2EBC82634}"/>
              </a:ext>
            </a:extLst>
          </p:cNvPr>
          <p:cNvSpPr>
            <a:spLocks noGrp="1"/>
          </p:cNvSpPr>
          <p:nvPr>
            <p:ph type="ctrTitle"/>
          </p:nvPr>
        </p:nvSpPr>
        <p:spPr>
          <a:xfrm>
            <a:off x="436604" y="508291"/>
            <a:ext cx="10758617" cy="1193800"/>
          </a:xfrm>
          <a:prstGeom prst="rect">
            <a:avLst/>
          </a:prstGeom>
        </p:spPr>
        <p:txBody>
          <a:bodyPr anchor="b"/>
          <a:lstStyle>
            <a:lvl1pPr algn="l">
              <a:defRPr sz="5400" b="1">
                <a:solidFill>
                  <a:srgbClr val="002D58"/>
                </a:solidFill>
                <a:latin typeface="Lucida Grande" panose="020B0600040502020204" pitchFamily="34" charset="0"/>
                <a:cs typeface="Lucida Grande" panose="020B06000405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4AAE4C81-AC29-41CF-BE12-B395876D0DD5}"/>
              </a:ext>
            </a:extLst>
          </p:cNvPr>
          <p:cNvSpPr>
            <a:spLocks noGrp="1"/>
          </p:cNvSpPr>
          <p:nvPr>
            <p:ph type="subTitle" idx="1"/>
          </p:nvPr>
        </p:nvSpPr>
        <p:spPr>
          <a:xfrm>
            <a:off x="436604" y="1797276"/>
            <a:ext cx="9144000" cy="562189"/>
          </a:xfrm>
          <a:prstGeom prst="rect">
            <a:avLst/>
          </a:prstGeom>
        </p:spPr>
        <p:txBody>
          <a:bodyPr/>
          <a:lstStyle>
            <a:lvl1pPr marL="0" indent="0" algn="l">
              <a:spcBef>
                <a:spcPts val="400"/>
              </a:spcBef>
              <a:buNone/>
              <a:defRPr sz="2400">
                <a:solidFill>
                  <a:schemeClr val="tx1">
                    <a:lumMod val="65000"/>
                    <a:lumOff val="35000"/>
                  </a:schemeClr>
                </a:solidFill>
                <a:latin typeface="Freight" panose="02000606030000020004"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6" name="Rectangle 15">
            <a:extLst>
              <a:ext uri="{FF2B5EF4-FFF2-40B4-BE49-F238E27FC236}">
                <a16:creationId xmlns:a16="http://schemas.microsoft.com/office/drawing/2014/main" id="{AD7DF410-BEEB-4876-B6F4-677FC11A8875}"/>
              </a:ext>
            </a:extLst>
          </p:cNvPr>
          <p:cNvSpPr/>
          <p:nvPr userDrawn="1"/>
        </p:nvSpPr>
        <p:spPr>
          <a:xfrm>
            <a:off x="0" y="5553570"/>
            <a:ext cx="12192000" cy="1332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2F0B363A-1199-41C4-960B-462B88A4BC57}"/>
              </a:ext>
            </a:extLst>
          </p:cNvPr>
          <p:cNvSpPr/>
          <p:nvPr userDrawn="1"/>
        </p:nvSpPr>
        <p:spPr>
          <a:xfrm flipH="1">
            <a:off x="0" y="2005466"/>
            <a:ext cx="12192000" cy="3583459"/>
          </a:xfrm>
          <a:prstGeom prst="rtTriangle">
            <a:avLst/>
          </a:prstGeom>
          <a:solidFill>
            <a:srgbClr val="FDB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AA878CD-79DF-41AB-9820-0272A0703767}"/>
              </a:ext>
            </a:extLst>
          </p:cNvPr>
          <p:cNvSpPr/>
          <p:nvPr userDrawn="1"/>
        </p:nvSpPr>
        <p:spPr>
          <a:xfrm>
            <a:off x="0" y="5585117"/>
            <a:ext cx="12192000" cy="1292648"/>
          </a:xfrm>
          <a:prstGeom prst="rect">
            <a:avLst/>
          </a:prstGeom>
          <a:solidFill>
            <a:srgbClr val="FDB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a:extLst>
              <a:ext uri="{FF2B5EF4-FFF2-40B4-BE49-F238E27FC236}">
                <a16:creationId xmlns:a16="http://schemas.microsoft.com/office/drawing/2014/main" id="{AC4D7AA8-09B7-4133-9F15-42FF1C8612DF}"/>
              </a:ext>
            </a:extLst>
          </p:cNvPr>
          <p:cNvSpPr/>
          <p:nvPr userDrawn="1"/>
        </p:nvSpPr>
        <p:spPr>
          <a:xfrm flipH="1">
            <a:off x="0" y="2058687"/>
            <a:ext cx="12192000" cy="358345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35B2A9D-2244-47F4-90CA-E2554771944C}"/>
              </a:ext>
            </a:extLst>
          </p:cNvPr>
          <p:cNvSpPr/>
          <p:nvPr userDrawn="1"/>
        </p:nvSpPr>
        <p:spPr>
          <a:xfrm>
            <a:off x="0" y="5641224"/>
            <a:ext cx="12192000" cy="1240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s://lh3.googleusercontent.com/aRx_SNwXkikqkiPTNXcVdqnTytEt8MadhupAzdh9SdZnneX8EYsI93s6Zg_gOYLnGkSYOIJywEQxgHrYHIk9G7134Q0LgnoEN03eM6GZZv-ZlG_UaD94OE-H9IP-WK7vVbRXqP8cfzQ">
            <a:extLst>
              <a:ext uri="{FF2B5EF4-FFF2-40B4-BE49-F238E27FC236}">
                <a16:creationId xmlns:a16="http://schemas.microsoft.com/office/drawing/2014/main" id="{22253531-F2DF-4AF4-AFD1-961EDD721F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10149" y="4821164"/>
            <a:ext cx="4164364" cy="123568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https://lh4.googleusercontent.com/vl7wYarF8TNumR0nFJJ6xql2MdCrHQ3QBTAqqqjv8AuUTNSzZj0jdImz7amxwyBqk40tDmYDTJv_1fNodL6GAOz6uOZ8VP-CWnsLe0-2J6eJcO7rez2dpelpYdVW7neK8hJtLArHGN8">
            <a:extLst>
              <a:ext uri="{FF2B5EF4-FFF2-40B4-BE49-F238E27FC236}">
                <a16:creationId xmlns:a16="http://schemas.microsoft.com/office/drawing/2014/main" id="{0D64C6CD-9CDC-4BF9-8E0F-E7C5E7CC3ED8}"/>
              </a:ext>
            </a:extLst>
          </p:cNvPr>
          <p:cNvPicPr>
            <a:picLocks noChangeAspect="1" noChangeArrowheads="1"/>
          </p:cNvPicPr>
          <p:nvPr userDrawn="1"/>
        </p:nvPicPr>
        <p:blipFill>
          <a:blip r:embed="rId3" cstate="hqprint">
            <a:extLst>
              <a:ext uri="{28A0092B-C50C-407E-A947-70E740481C1C}">
                <a14:useLocalDpi xmlns:a14="http://schemas.microsoft.com/office/drawing/2010/main" val="0"/>
              </a:ext>
            </a:extLst>
          </a:blip>
          <a:srcRect/>
          <a:stretch>
            <a:fillRect/>
          </a:stretch>
        </p:blipFill>
        <p:spPr bwMode="auto">
          <a:xfrm>
            <a:off x="9580604" y="4970506"/>
            <a:ext cx="1908560" cy="159443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lh3.googleusercontent.com/fvDRxc9gL4n8nE1S05J7fYRncYLV5280YcmAl989kvY7xJGppbS2owNLl4pvtzJpi3ZvG7SulwATL0ocePMtXhik9FMXtdiGZdWO9EHBNJFea0cQTCtXamQ2XHXQ0rG4G8zXmmWtFJ8">
            <a:extLst>
              <a:ext uri="{FF2B5EF4-FFF2-40B4-BE49-F238E27FC236}">
                <a16:creationId xmlns:a16="http://schemas.microsoft.com/office/drawing/2014/main" id="{E9AA33D2-9AD5-427D-8D5A-DD8BA5ADA009}"/>
              </a:ext>
            </a:extLst>
          </p:cNvPr>
          <p:cNvPicPr>
            <a:picLocks noChangeAspect="1" noChangeArrowheads="1"/>
          </p:cNvPicPr>
          <p:nvPr userDrawn="1"/>
        </p:nvPicPr>
        <p:blipFill>
          <a:blip r:embed="rId4" cstate="hqprint">
            <a:extLst>
              <a:ext uri="{28A0092B-C50C-407E-A947-70E740481C1C}">
                <a14:useLocalDpi xmlns:a14="http://schemas.microsoft.com/office/drawing/2010/main" val="0"/>
              </a:ext>
            </a:extLst>
          </a:blip>
          <a:srcRect/>
          <a:stretch>
            <a:fillRect/>
          </a:stretch>
        </p:blipFill>
        <p:spPr bwMode="auto">
          <a:xfrm>
            <a:off x="8111946" y="3581172"/>
            <a:ext cx="3275518" cy="1007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4047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F173860-3441-404B-87EC-C544031F9472}"/>
              </a:ext>
            </a:extLst>
          </p:cNvPr>
          <p:cNvSpPr/>
          <p:nvPr userDrawn="1"/>
        </p:nvSpPr>
        <p:spPr>
          <a:xfrm>
            <a:off x="0" y="5436973"/>
            <a:ext cx="12192000" cy="1421027"/>
          </a:xfrm>
          <a:prstGeom prst="rect">
            <a:avLst/>
          </a:prstGeom>
          <a:solidFill>
            <a:srgbClr val="002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Triangle 7">
            <a:extLst>
              <a:ext uri="{FF2B5EF4-FFF2-40B4-BE49-F238E27FC236}">
                <a16:creationId xmlns:a16="http://schemas.microsoft.com/office/drawing/2014/main" id="{207FF791-80CC-4E78-B51E-0A2AC8EA4DFC}"/>
              </a:ext>
            </a:extLst>
          </p:cNvPr>
          <p:cNvSpPr/>
          <p:nvPr userDrawn="1"/>
        </p:nvSpPr>
        <p:spPr>
          <a:xfrm flipH="1">
            <a:off x="0" y="1853514"/>
            <a:ext cx="12192000" cy="3583459"/>
          </a:xfrm>
          <a:prstGeom prst="rtTriangle">
            <a:avLst/>
          </a:prstGeom>
          <a:solidFill>
            <a:srgbClr val="002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EE19451-80C4-4AAE-91C6-C7C29CC4F26B}"/>
              </a:ext>
            </a:extLst>
          </p:cNvPr>
          <p:cNvPicPr>
            <a:picLocks noChangeAspect="1"/>
          </p:cNvPicPr>
          <p:nvPr userDrawn="1"/>
        </p:nvPicPr>
        <p:blipFill>
          <a:blip r:embed="rId2"/>
          <a:stretch>
            <a:fillRect/>
          </a:stretch>
        </p:blipFill>
        <p:spPr>
          <a:xfrm>
            <a:off x="6459305" y="5192954"/>
            <a:ext cx="5450541" cy="1300884"/>
          </a:xfrm>
          <a:prstGeom prst="rect">
            <a:avLst/>
          </a:prstGeom>
        </p:spPr>
      </p:pic>
      <p:sp>
        <p:nvSpPr>
          <p:cNvPr id="15" name="Title 14">
            <a:extLst>
              <a:ext uri="{FF2B5EF4-FFF2-40B4-BE49-F238E27FC236}">
                <a16:creationId xmlns:a16="http://schemas.microsoft.com/office/drawing/2014/main" id="{6A9A50D6-EBE3-4409-84C9-DEAA31479739}"/>
              </a:ext>
            </a:extLst>
          </p:cNvPr>
          <p:cNvSpPr>
            <a:spLocks noGrp="1"/>
          </p:cNvSpPr>
          <p:nvPr>
            <p:ph type="title" hasCustomPrompt="1"/>
          </p:nvPr>
        </p:nvSpPr>
        <p:spPr>
          <a:xfrm>
            <a:off x="299827" y="334695"/>
            <a:ext cx="11592346" cy="894039"/>
          </a:xfrm>
        </p:spPr>
        <p:txBody>
          <a:bodyPr/>
          <a:lstStyle>
            <a:lvl1pPr>
              <a:defRPr/>
            </a:lvl1pPr>
          </a:lstStyle>
          <a:p>
            <a:r>
              <a:rPr lang="en-US" dirty="0">
                <a:solidFill>
                  <a:schemeClr val="accent1"/>
                </a:solidFill>
                <a:latin typeface="Helvetica Neue" charset="0"/>
                <a:ea typeface="Helvetica Neue" charset="0"/>
                <a:cs typeface="Helvetica Neue" charset="0"/>
              </a:rPr>
              <a:t>Example Long Title Here</a:t>
            </a:r>
            <a:endParaRPr lang="en-US" dirty="0"/>
          </a:p>
        </p:txBody>
      </p:sp>
      <p:sp>
        <p:nvSpPr>
          <p:cNvPr id="17" name="Text Placeholder 16">
            <a:extLst>
              <a:ext uri="{FF2B5EF4-FFF2-40B4-BE49-F238E27FC236}">
                <a16:creationId xmlns:a16="http://schemas.microsoft.com/office/drawing/2014/main" id="{42823FAA-AF38-43B0-8EB2-C133BF59C319}"/>
              </a:ext>
            </a:extLst>
          </p:cNvPr>
          <p:cNvSpPr>
            <a:spLocks noGrp="1"/>
          </p:cNvSpPr>
          <p:nvPr>
            <p:ph type="body" sz="quarter" idx="10" hasCustomPrompt="1"/>
          </p:nvPr>
        </p:nvSpPr>
        <p:spPr>
          <a:xfrm>
            <a:off x="876300" y="1472067"/>
            <a:ext cx="8483600" cy="1793097"/>
          </a:xfrm>
        </p:spPr>
        <p:txBody>
          <a:bodyPr/>
          <a:lstStyle>
            <a:lvl1pPr marL="0" indent="0">
              <a:buNone/>
              <a:defRPr>
                <a:latin typeface="Helvetica Neue"/>
              </a:defRPr>
            </a:lvl1pPr>
            <a:lvl2pPr marL="457200" indent="0">
              <a:buNone/>
              <a:defRPr/>
            </a:lvl2pPr>
          </a:lstStyle>
          <a:p>
            <a:pPr>
              <a:lnSpc>
                <a:spcPct val="100000"/>
              </a:lnSpc>
            </a:pPr>
            <a:r>
              <a:rPr lang="en-US" dirty="0">
                <a:solidFill>
                  <a:schemeClr val="accent1"/>
                </a:solidFill>
                <a:latin typeface="Helvetica Neue" charset="0"/>
                <a:ea typeface="Helvetica Neue" charset="0"/>
                <a:cs typeface="Helvetica Neue" charset="0"/>
              </a:rPr>
              <a:t>Your Name</a:t>
            </a:r>
          </a:p>
          <a:p>
            <a:pPr>
              <a:lnSpc>
                <a:spcPct val="100000"/>
              </a:lnSpc>
            </a:pPr>
            <a:r>
              <a:rPr lang="en-US" dirty="0">
                <a:solidFill>
                  <a:schemeClr val="accent1"/>
                </a:solidFill>
                <a:latin typeface="Helvetica Neue" charset="0"/>
                <a:ea typeface="Helvetica Neue" charset="0"/>
                <a:cs typeface="Helvetica Neue" charset="0"/>
              </a:rPr>
              <a:t>UC Berkeley</a:t>
            </a:r>
          </a:p>
          <a:p>
            <a:pPr>
              <a:lnSpc>
                <a:spcPct val="100000"/>
              </a:lnSpc>
            </a:pPr>
            <a:r>
              <a:rPr lang="en-US" dirty="0">
                <a:solidFill>
                  <a:schemeClr val="accent1"/>
                </a:solidFill>
                <a:latin typeface="Helvetica Neue" charset="0"/>
                <a:ea typeface="Helvetica Neue" charset="0"/>
                <a:cs typeface="Helvetica Neue" charset="0"/>
              </a:rPr>
              <a:t>your.email@berkeley.edu</a:t>
            </a:r>
          </a:p>
        </p:txBody>
      </p:sp>
      <p:pic>
        <p:nvPicPr>
          <p:cNvPr id="10" name="Picture 9" descr="adept-prin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39135" y="246491"/>
            <a:ext cx="1132591" cy="775434"/>
          </a:xfrm>
          <a:prstGeom prst="rect">
            <a:avLst/>
          </a:prstGeom>
          <a:solidFill>
            <a:schemeClr val="bg1"/>
          </a:solidFill>
        </p:spPr>
      </p:pic>
      <p:pic>
        <p:nvPicPr>
          <p:cNvPr id="1030" name="Picture 6" descr="https://brand.berkeley.edu/wp-content/uploads/2016/11/secondary_usage.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99909" y="5998072"/>
            <a:ext cx="2432455" cy="608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0775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CA" dirty="0"/>
          </a:p>
        </p:txBody>
      </p:sp>
      <p:sp>
        <p:nvSpPr>
          <p:cNvPr id="3" name="Content Placeholder 2"/>
          <p:cNvSpPr>
            <a:spLocks noGrp="1"/>
          </p:cNvSpPr>
          <p:nvPr>
            <p:ph idx="1"/>
          </p:nvPr>
        </p:nvSpPr>
        <p:spPr>
          <a:xfrm>
            <a:off x="768955" y="1043735"/>
            <a:ext cx="10678583" cy="5076581"/>
          </a:xfrm>
        </p:spPr>
        <p:txBody>
          <a:bodyPr/>
          <a:lstStyle>
            <a:lvl1pPr>
              <a:defRPr sz="2000"/>
            </a:lvl1pPr>
            <a:lvl2pPr>
              <a:defRPr sz="1800"/>
            </a:lvl2pPr>
            <a:lvl3pPr>
              <a:defRPr sz="16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5" name="Slide Number Placeholder 10"/>
          <p:cNvSpPr>
            <a:spLocks noGrp="1"/>
          </p:cNvSpPr>
          <p:nvPr>
            <p:ph type="sldNum" sz="quarter" idx="11"/>
          </p:nvPr>
        </p:nvSpPr>
        <p:spPr>
          <a:xfrm>
            <a:off x="10716513" y="6515627"/>
            <a:ext cx="717721" cy="205848"/>
          </a:xfrm>
        </p:spPr>
        <p:txBody>
          <a:bodyPr/>
          <a:lstStyle>
            <a:lvl1pPr>
              <a:defRPr/>
            </a:lvl1pPr>
          </a:lstStyle>
          <a:p>
            <a:fld id="{6F8DB44B-FD3E-4D44-B421-541DF5A821F8}" type="slidenum">
              <a:rPr lang="en-US" altLang="ko-KR" smtClean="0"/>
              <a:pPr/>
              <a:t>‹#›</a:t>
            </a:fld>
            <a:endParaRPr lang="en-US" altLang="ko-KR" dirty="0"/>
          </a:p>
        </p:txBody>
      </p:sp>
      <p:cxnSp>
        <p:nvCxnSpPr>
          <p:cNvPr id="8" name="Straight Connector 7"/>
          <p:cNvCxnSpPr/>
          <p:nvPr userDrawn="1"/>
        </p:nvCxnSpPr>
        <p:spPr bwMode="auto">
          <a:xfrm>
            <a:off x="755649" y="942975"/>
            <a:ext cx="10678584" cy="0"/>
          </a:xfrm>
          <a:prstGeom prst="line">
            <a:avLst/>
          </a:prstGeom>
          <a:noFill/>
          <a:ln w="381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27146433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32A9A81-75E8-544C-BBE9-086F4FB5545B}"/>
              </a:ext>
            </a:extLst>
          </p:cNvPr>
          <p:cNvSpPr>
            <a:spLocks noGrp="1"/>
          </p:cNvSpPr>
          <p:nvPr>
            <p:ph type="dt" sz="half" idx="10"/>
          </p:nvPr>
        </p:nvSpPr>
        <p:spPr/>
        <p:txBody>
          <a:bodyPr/>
          <a:lstStyle>
            <a:lvl1pPr>
              <a:defRPr>
                <a:latin typeface="Freight" panose="02000606030000020004" pitchFamily="2" charset="77"/>
              </a:defRPr>
            </a:lvl1pPr>
          </a:lstStyle>
          <a:p>
            <a:fld id="{E80BEC0A-1302-421C-B92B-60EC34E7490B}" type="datetime1">
              <a:rPr lang="en-US" smtClean="0"/>
              <a:pPr/>
              <a:t>3/28/2021</a:t>
            </a:fld>
            <a:endParaRPr lang="en-US" dirty="0"/>
          </a:p>
        </p:txBody>
      </p:sp>
      <p:sp>
        <p:nvSpPr>
          <p:cNvPr id="4" name="Footer Placeholder 3">
            <a:extLst>
              <a:ext uri="{FF2B5EF4-FFF2-40B4-BE49-F238E27FC236}">
                <a16:creationId xmlns:a16="http://schemas.microsoft.com/office/drawing/2014/main" id="{08D4C5A3-C020-E24C-A726-54EC5B075AE9}"/>
              </a:ext>
            </a:extLst>
          </p:cNvPr>
          <p:cNvSpPr>
            <a:spLocks noGrp="1"/>
          </p:cNvSpPr>
          <p:nvPr>
            <p:ph type="ftr" sz="quarter" idx="11"/>
          </p:nvPr>
        </p:nvSpPr>
        <p:spPr/>
        <p:txBody>
          <a:bodyPr/>
          <a:lstStyle>
            <a:lvl1pPr>
              <a:defRPr>
                <a:latin typeface="Freight" panose="02000606030000020004" pitchFamily="2" charset="77"/>
              </a:defRPr>
            </a:lvl1pPr>
          </a:lstStyle>
          <a:p>
            <a:endParaRPr lang="en-US"/>
          </a:p>
        </p:txBody>
      </p:sp>
      <p:sp>
        <p:nvSpPr>
          <p:cNvPr id="5" name="Slide Number Placeholder 4">
            <a:extLst>
              <a:ext uri="{FF2B5EF4-FFF2-40B4-BE49-F238E27FC236}">
                <a16:creationId xmlns:a16="http://schemas.microsoft.com/office/drawing/2014/main" id="{08C08A23-F9A4-C249-841F-B821B582283C}"/>
              </a:ext>
            </a:extLst>
          </p:cNvPr>
          <p:cNvSpPr>
            <a:spLocks noGrp="1"/>
          </p:cNvSpPr>
          <p:nvPr>
            <p:ph type="sldNum" sz="quarter" idx="12"/>
          </p:nvPr>
        </p:nvSpPr>
        <p:spPr/>
        <p:txBody>
          <a:bodyPr/>
          <a:lstStyle>
            <a:lvl1pPr>
              <a:defRPr>
                <a:latin typeface="Freight" panose="02000606030000020004" pitchFamily="2" charset="77"/>
              </a:defRPr>
            </a:lvl1pPr>
          </a:lstStyle>
          <a:p>
            <a:fld id="{04DB17D7-E068-4C73-B6E2-AFE5C60FB1BA}" type="slidenum">
              <a:rPr lang="en-US" smtClean="0"/>
              <a:pPr/>
              <a:t>‹#›</a:t>
            </a:fld>
            <a:endParaRPr lang="en-US"/>
          </a:p>
        </p:txBody>
      </p:sp>
      <p:sp>
        <p:nvSpPr>
          <p:cNvPr id="6" name="Title 1">
            <a:extLst>
              <a:ext uri="{FF2B5EF4-FFF2-40B4-BE49-F238E27FC236}">
                <a16:creationId xmlns:a16="http://schemas.microsoft.com/office/drawing/2014/main" id="{0CFDF3F2-DCD4-EC45-A6A3-2B27D9F51678}"/>
              </a:ext>
            </a:extLst>
          </p:cNvPr>
          <p:cNvSpPr txBox="1">
            <a:spLocks/>
          </p:cNvSpPr>
          <p:nvPr userDrawn="1"/>
        </p:nvSpPr>
        <p:spPr>
          <a:xfrm>
            <a:off x="716691" y="2235200"/>
            <a:ext cx="10758617" cy="11938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400" b="1" kern="1200">
                <a:solidFill>
                  <a:srgbClr val="002D58"/>
                </a:solidFill>
                <a:latin typeface="Lucida Grande" panose="020B0600040502020204" pitchFamily="34" charset="0"/>
                <a:ea typeface="+mj-ea"/>
                <a:cs typeface="Lucida Grande" panose="020B0600040502020204" pitchFamily="34" charset="0"/>
              </a:defRPr>
            </a:lvl1pPr>
          </a:lstStyle>
          <a:p>
            <a:r>
              <a:rPr lang="en-US" dirty="0"/>
              <a:t>Click to edit Master title style</a:t>
            </a:r>
          </a:p>
        </p:txBody>
      </p:sp>
      <p:grpSp>
        <p:nvGrpSpPr>
          <p:cNvPr id="7" name="Group 6">
            <a:extLst>
              <a:ext uri="{FF2B5EF4-FFF2-40B4-BE49-F238E27FC236}">
                <a16:creationId xmlns:a16="http://schemas.microsoft.com/office/drawing/2014/main" id="{934DAC6F-8B71-4D4D-9B18-C2CBA6BCFAD2}"/>
              </a:ext>
            </a:extLst>
          </p:cNvPr>
          <p:cNvGrpSpPr/>
          <p:nvPr userDrawn="1"/>
        </p:nvGrpSpPr>
        <p:grpSpPr>
          <a:xfrm rot="5400000">
            <a:off x="5997353" y="347869"/>
            <a:ext cx="197291" cy="6885433"/>
            <a:chOff x="691640" y="-9940"/>
            <a:chExt cx="197291" cy="6885433"/>
          </a:xfrm>
        </p:grpSpPr>
        <p:sp>
          <p:nvSpPr>
            <p:cNvPr id="8" name="Rectangle 7">
              <a:extLst>
                <a:ext uri="{FF2B5EF4-FFF2-40B4-BE49-F238E27FC236}">
                  <a16:creationId xmlns:a16="http://schemas.microsoft.com/office/drawing/2014/main" id="{831AE101-5A57-8A4B-9406-6DE459B37335}"/>
                </a:ext>
              </a:extLst>
            </p:cNvPr>
            <p:cNvSpPr/>
            <p:nvPr userDrawn="1"/>
          </p:nvSpPr>
          <p:spPr>
            <a:xfrm>
              <a:off x="691640" y="-9939"/>
              <a:ext cx="110910" cy="6885432"/>
            </a:xfrm>
            <a:prstGeom prst="rect">
              <a:avLst/>
            </a:prstGeom>
            <a:solidFill>
              <a:srgbClr val="002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F858EDB-99CF-E64A-B398-17A2B43B63BC}"/>
                </a:ext>
              </a:extLst>
            </p:cNvPr>
            <p:cNvSpPr/>
            <p:nvPr userDrawn="1"/>
          </p:nvSpPr>
          <p:spPr>
            <a:xfrm>
              <a:off x="842370" y="-9940"/>
              <a:ext cx="46561" cy="6885432"/>
            </a:xfrm>
            <a:prstGeom prst="rect">
              <a:avLst/>
            </a:prstGeom>
            <a:solidFill>
              <a:srgbClr val="FDB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126644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3.xml"/></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6.xml"/><Relationship Id="rId7" Type="http://schemas.openxmlformats.org/officeDocument/2006/relationships/image" Target="../media/image8.png"/><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7.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E0C9535-C154-403B-B9C3-D9B10387C348}"/>
              </a:ext>
            </a:extLst>
          </p:cNvPr>
          <p:cNvSpPr/>
          <p:nvPr userDrawn="1"/>
        </p:nvSpPr>
        <p:spPr>
          <a:xfrm>
            <a:off x="691640" y="-9939"/>
            <a:ext cx="110910" cy="6885432"/>
          </a:xfrm>
          <a:prstGeom prst="rect">
            <a:avLst/>
          </a:prstGeom>
          <a:solidFill>
            <a:srgbClr val="002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865C4300-A148-4E13-B3F3-1B3CD382625D}"/>
              </a:ext>
            </a:extLst>
          </p:cNvPr>
          <p:cNvSpPr>
            <a:spLocks noGrp="1"/>
          </p:cNvSpPr>
          <p:nvPr>
            <p:ph type="title"/>
          </p:nvPr>
        </p:nvSpPr>
        <p:spPr>
          <a:xfrm>
            <a:off x="1171169" y="273052"/>
            <a:ext cx="10716032" cy="95087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A64B03-4D3C-45A1-9B28-9B37B5E755F4}"/>
              </a:ext>
            </a:extLst>
          </p:cNvPr>
          <p:cNvSpPr>
            <a:spLocks noGrp="1"/>
          </p:cNvSpPr>
          <p:nvPr>
            <p:ph type="body" idx="1"/>
          </p:nvPr>
        </p:nvSpPr>
        <p:spPr>
          <a:xfrm>
            <a:off x="1171168" y="1420589"/>
            <a:ext cx="10716031" cy="47390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C210DE4-47F9-482B-B339-435E5D8DC286}"/>
              </a:ext>
            </a:extLst>
          </p:cNvPr>
          <p:cNvSpPr>
            <a:spLocks noGrp="1"/>
          </p:cNvSpPr>
          <p:nvPr>
            <p:ph type="dt" sz="half" idx="2"/>
          </p:nvPr>
        </p:nvSpPr>
        <p:spPr>
          <a:xfrm>
            <a:off x="1171168" y="6352087"/>
            <a:ext cx="2545077" cy="365125"/>
          </a:xfrm>
          <a:prstGeom prst="rect">
            <a:avLst/>
          </a:prstGeom>
        </p:spPr>
        <p:txBody>
          <a:bodyPr vert="horz" lIns="91440" tIns="45720" rIns="91440" bIns="45720" rtlCol="0" anchor="ctr"/>
          <a:lstStyle>
            <a:lvl1pPr algn="l">
              <a:defRPr sz="1600">
                <a:solidFill>
                  <a:schemeClr val="tx1">
                    <a:lumMod val="65000"/>
                    <a:lumOff val="35000"/>
                  </a:schemeClr>
                </a:solidFill>
                <a:latin typeface="Freight" panose="02000606030000020004" pitchFamily="2" charset="77"/>
              </a:defRPr>
            </a:lvl1pPr>
          </a:lstStyle>
          <a:p>
            <a:fld id="{9724B511-23DA-4276-B212-69A2352D9E50}" type="datetime1">
              <a:rPr lang="en-US" smtClean="0"/>
              <a:pPr/>
              <a:t>3/28/2021</a:t>
            </a:fld>
            <a:endParaRPr lang="en-US" dirty="0"/>
          </a:p>
        </p:txBody>
      </p:sp>
      <p:sp>
        <p:nvSpPr>
          <p:cNvPr id="5" name="Footer Placeholder 4">
            <a:extLst>
              <a:ext uri="{FF2B5EF4-FFF2-40B4-BE49-F238E27FC236}">
                <a16:creationId xmlns:a16="http://schemas.microsoft.com/office/drawing/2014/main" id="{1DA57490-8F25-4DEF-A956-399458F8E4D1}"/>
              </a:ext>
            </a:extLst>
          </p:cNvPr>
          <p:cNvSpPr>
            <a:spLocks noGrp="1"/>
          </p:cNvSpPr>
          <p:nvPr>
            <p:ph type="ftr" sz="quarter" idx="3"/>
          </p:nvPr>
        </p:nvSpPr>
        <p:spPr>
          <a:xfrm>
            <a:off x="4471783" y="6355926"/>
            <a:ext cx="4114800" cy="365125"/>
          </a:xfrm>
          <a:prstGeom prst="rect">
            <a:avLst/>
          </a:prstGeom>
        </p:spPr>
        <p:txBody>
          <a:bodyPr vert="horz" lIns="91440" tIns="45720" rIns="91440" bIns="45720" rtlCol="0" anchor="ctr"/>
          <a:lstStyle>
            <a:lvl1pPr algn="ctr">
              <a:defRPr sz="1600">
                <a:solidFill>
                  <a:schemeClr val="tx1">
                    <a:lumMod val="65000"/>
                    <a:lumOff val="35000"/>
                  </a:schemeClr>
                </a:solidFill>
                <a:latin typeface="Freight" panose="02000606030000020004" pitchFamily="2" charset="77"/>
              </a:defRPr>
            </a:lvl1pPr>
          </a:lstStyle>
          <a:p>
            <a:endParaRPr lang="en-US" dirty="0"/>
          </a:p>
        </p:txBody>
      </p:sp>
      <p:sp>
        <p:nvSpPr>
          <p:cNvPr id="6" name="Slide Number Placeholder 5">
            <a:extLst>
              <a:ext uri="{FF2B5EF4-FFF2-40B4-BE49-F238E27FC236}">
                <a16:creationId xmlns:a16="http://schemas.microsoft.com/office/drawing/2014/main" id="{D5666A2F-FB01-48C9-9CD6-53B5F81196D9}"/>
              </a:ext>
            </a:extLst>
          </p:cNvPr>
          <p:cNvSpPr>
            <a:spLocks noGrp="1"/>
          </p:cNvSpPr>
          <p:nvPr>
            <p:ph type="sldNum" sz="quarter" idx="4"/>
          </p:nvPr>
        </p:nvSpPr>
        <p:spPr>
          <a:xfrm>
            <a:off x="9342121" y="6352087"/>
            <a:ext cx="2545078" cy="365125"/>
          </a:xfrm>
          <a:prstGeom prst="rect">
            <a:avLst/>
          </a:prstGeom>
        </p:spPr>
        <p:txBody>
          <a:bodyPr vert="horz" lIns="91440" tIns="45720" rIns="91440" bIns="45720" rtlCol="0" anchor="ctr"/>
          <a:lstStyle>
            <a:lvl1pPr algn="r">
              <a:defRPr sz="1600">
                <a:solidFill>
                  <a:schemeClr val="tx1">
                    <a:lumMod val="65000"/>
                    <a:lumOff val="35000"/>
                  </a:schemeClr>
                </a:solidFill>
                <a:latin typeface="Freight" panose="02000606030000020004" pitchFamily="2" charset="77"/>
              </a:defRPr>
            </a:lvl1pPr>
          </a:lstStyle>
          <a:p>
            <a:fld id="{42C40DD9-8249-4E21-95CB-610A872E54F3}" type="slidenum">
              <a:rPr lang="en-US" smtClean="0"/>
              <a:pPr/>
              <a:t>‹#›</a:t>
            </a:fld>
            <a:endParaRPr lang="en-US" dirty="0"/>
          </a:p>
        </p:txBody>
      </p:sp>
      <p:pic>
        <p:nvPicPr>
          <p:cNvPr id="1026" name="Picture 2" descr="https://lh4.googleusercontent.com/IBdzh4fIf-5ra1yBXJQDzD8a7WdKwbeJgKIQBDDSK1C_DRswZL4abdusyK4d-GGfdCjOy9RdKM7K6GFnxT1xgQldpvee9tol4Oqneos5m3kAJu8ptf4s5beVdcy2C-lS_5ouxFX0xX8">
            <a:extLst>
              <a:ext uri="{FF2B5EF4-FFF2-40B4-BE49-F238E27FC236}">
                <a16:creationId xmlns:a16="http://schemas.microsoft.com/office/drawing/2014/main" id="{4F0AC00D-9285-4AEF-98EA-6A02B07452B0}"/>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67697" y="94752"/>
            <a:ext cx="556606" cy="5566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3.googleusercontent.com/EU8Z7hbX0XXtWPtK6QdMcdjogXxOZKsQymQVoGiOzj3hdVtAFMDZ_ztrkzR6MReuHcy_xcUdjuHJ8ZM8Oor4we9KEjfL9HiUQ9cUQSH3hCnlo1JlnRegG6EMNXLR8wfNcpQfBKka_r4">
            <a:extLst>
              <a:ext uri="{FF2B5EF4-FFF2-40B4-BE49-F238E27FC236}">
                <a16:creationId xmlns:a16="http://schemas.microsoft.com/office/drawing/2014/main" id="{BA04047B-6DE6-4F92-96C4-3D7846DBDBB3}"/>
              </a:ext>
            </a:extLst>
          </p:cNvPr>
          <p:cNvPicPr>
            <a:picLocks noChangeAspect="1" noChangeArrowheads="1"/>
          </p:cNvPicPr>
          <p:nvPr userDrawn="1"/>
        </p:nvPicPr>
        <p:blipFill rotWithShape="1">
          <a:blip r:embed="rId7" cstate="hqprint">
            <a:extLst>
              <a:ext uri="{28A0092B-C50C-407E-A947-70E740481C1C}">
                <a14:useLocalDpi xmlns:a14="http://schemas.microsoft.com/office/drawing/2010/main" val="0"/>
              </a:ext>
            </a:extLst>
          </a:blip>
          <a:srcRect r="68847"/>
          <a:stretch/>
        </p:blipFill>
        <p:spPr bwMode="auto">
          <a:xfrm>
            <a:off x="67697" y="763719"/>
            <a:ext cx="551656" cy="525452"/>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A2A0766D-3C0B-184F-8745-809E974993CC}"/>
              </a:ext>
            </a:extLst>
          </p:cNvPr>
          <p:cNvSpPr/>
          <p:nvPr userDrawn="1"/>
        </p:nvSpPr>
        <p:spPr>
          <a:xfrm>
            <a:off x="842370" y="-9940"/>
            <a:ext cx="46561" cy="6885432"/>
          </a:xfrm>
          <a:prstGeom prst="rect">
            <a:avLst/>
          </a:prstGeom>
          <a:solidFill>
            <a:srgbClr val="FDB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8052860"/>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Lst>
  <p:hf hdr="0" ftr="0" dt="0"/>
  <p:txStyles>
    <p:titleStyle>
      <a:lvl1pPr algn="l" defTabSz="914400" rtl="0" eaLnBrk="1" latinLnBrk="0" hangingPunct="1">
        <a:lnSpc>
          <a:spcPct val="90000"/>
        </a:lnSpc>
        <a:spcBef>
          <a:spcPct val="0"/>
        </a:spcBef>
        <a:buNone/>
        <a:defRPr sz="4800" b="1" kern="1200">
          <a:solidFill>
            <a:schemeClr val="tx1">
              <a:lumMod val="75000"/>
              <a:lumOff val="25000"/>
            </a:schemeClr>
          </a:solidFill>
          <a:latin typeface="Lucida Grande" panose="020B0600040502020204" pitchFamily="34" charset="0"/>
          <a:ea typeface="+mj-ea"/>
          <a:cs typeface="Lucida Grande" panose="020B06000405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chemeClr val="tx1">
              <a:lumMod val="65000"/>
              <a:lumOff val="35000"/>
            </a:schemeClr>
          </a:solidFill>
          <a:latin typeface="Freight" panose="02000606030000020004"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kern="1200">
          <a:solidFill>
            <a:schemeClr val="tx1">
              <a:lumMod val="65000"/>
              <a:lumOff val="35000"/>
            </a:schemeClr>
          </a:solidFill>
          <a:latin typeface="Freight" panose="02000606030000020004"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Freight" panose="02000606030000020004"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Freight" panose="02000606030000020004"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Freight" panose="0200060603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C210DE4-47F9-482B-B339-435E5D8DC286}"/>
              </a:ext>
            </a:extLst>
          </p:cNvPr>
          <p:cNvSpPr>
            <a:spLocks noGrp="1"/>
          </p:cNvSpPr>
          <p:nvPr>
            <p:ph type="dt" sz="half" idx="2"/>
          </p:nvPr>
        </p:nvSpPr>
        <p:spPr>
          <a:xfrm>
            <a:off x="416425" y="6356349"/>
            <a:ext cx="2522424" cy="365125"/>
          </a:xfrm>
          <a:prstGeom prst="rect">
            <a:avLst/>
          </a:prstGeom>
        </p:spPr>
        <p:txBody>
          <a:bodyPr vert="horz" lIns="91440" tIns="45720" rIns="91440" bIns="45720" rtlCol="0" anchor="ctr"/>
          <a:lstStyle>
            <a:lvl1pPr algn="l">
              <a:defRPr sz="1600">
                <a:solidFill>
                  <a:schemeClr val="tx1">
                    <a:lumMod val="65000"/>
                    <a:lumOff val="35000"/>
                  </a:schemeClr>
                </a:solidFill>
                <a:latin typeface="Freight" panose="02000606030000020004" pitchFamily="2" charset="77"/>
              </a:defRPr>
            </a:lvl1pPr>
          </a:lstStyle>
          <a:p>
            <a:fld id="{E29C7769-C83B-413D-8805-B7A2BE502B33}" type="datetime1">
              <a:rPr lang="en-US" smtClean="0"/>
              <a:pPr/>
              <a:t>3/28/2021</a:t>
            </a:fld>
            <a:endParaRPr lang="en-US"/>
          </a:p>
        </p:txBody>
      </p:sp>
      <p:sp>
        <p:nvSpPr>
          <p:cNvPr id="5" name="Footer Placeholder 4">
            <a:extLst>
              <a:ext uri="{FF2B5EF4-FFF2-40B4-BE49-F238E27FC236}">
                <a16:creationId xmlns:a16="http://schemas.microsoft.com/office/drawing/2014/main" id="{1DA57490-8F25-4DEF-A956-399458F8E4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lumMod val="65000"/>
                    <a:lumOff val="35000"/>
                  </a:schemeClr>
                </a:solidFill>
                <a:latin typeface="Freight" panose="02000606030000020004" pitchFamily="2" charset="77"/>
              </a:defRPr>
            </a:lvl1pPr>
          </a:lstStyle>
          <a:p>
            <a:endParaRPr lang="en-US"/>
          </a:p>
        </p:txBody>
      </p:sp>
      <p:sp>
        <p:nvSpPr>
          <p:cNvPr id="6" name="Slide Number Placeholder 5">
            <a:extLst>
              <a:ext uri="{FF2B5EF4-FFF2-40B4-BE49-F238E27FC236}">
                <a16:creationId xmlns:a16="http://schemas.microsoft.com/office/drawing/2014/main" id="{D5666A2F-FB01-48C9-9CD6-53B5F81196D9}"/>
              </a:ext>
            </a:extLst>
          </p:cNvPr>
          <p:cNvSpPr>
            <a:spLocks noGrp="1"/>
          </p:cNvSpPr>
          <p:nvPr>
            <p:ph type="sldNum" sz="quarter" idx="4"/>
          </p:nvPr>
        </p:nvSpPr>
        <p:spPr>
          <a:xfrm>
            <a:off x="9230497" y="6356350"/>
            <a:ext cx="2545078" cy="365125"/>
          </a:xfrm>
          <a:prstGeom prst="rect">
            <a:avLst/>
          </a:prstGeom>
        </p:spPr>
        <p:txBody>
          <a:bodyPr vert="horz" lIns="91440" tIns="45720" rIns="91440" bIns="45720" rtlCol="0" anchor="ctr"/>
          <a:lstStyle>
            <a:lvl1pPr algn="r">
              <a:defRPr sz="1600">
                <a:solidFill>
                  <a:schemeClr val="tx1">
                    <a:lumMod val="65000"/>
                    <a:lumOff val="35000"/>
                  </a:schemeClr>
                </a:solidFill>
                <a:latin typeface="Freight" panose="02000606030000020004" pitchFamily="2" charset="77"/>
              </a:defRPr>
            </a:lvl1pPr>
          </a:lstStyle>
          <a:p>
            <a:fld id="{42C40DD9-8249-4E21-95CB-610A872E54F3}" type="slidenum">
              <a:rPr lang="en-US" smtClean="0"/>
              <a:pPr/>
              <a:t>‹#›</a:t>
            </a:fld>
            <a:endParaRPr lang="en-US"/>
          </a:p>
        </p:txBody>
      </p:sp>
    </p:spTree>
    <p:extLst>
      <p:ext uri="{BB962C8B-B14F-4D97-AF65-F5344CB8AC3E}">
        <p14:creationId xmlns:p14="http://schemas.microsoft.com/office/powerpoint/2010/main" val="3095257974"/>
      </p:ext>
    </p:extLst>
  </p:cSld>
  <p:clrMap bg1="lt1" tx1="dk1" bg2="lt2" tx2="dk2" accent1="accent1" accent2="accent2" accent3="accent3" accent4="accent4" accent5="accent5" accent6="accent6" hlink="hlink" folHlink="folHlink"/>
  <p:sldLayoutIdLst>
    <p:sldLayoutId id="2147483680" r:id="rId1"/>
  </p:sldLayoutIdLst>
  <p:hf hdr="0" ft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66666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6666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6666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6666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6666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094680"/>
      </p:ext>
    </p:extLst>
  </p:cSld>
  <p:clrMap bg1="lt1" tx1="dk1" bg2="lt2" tx2="dk2" accent1="accent1" accent2="accent2" accent3="accent3" accent4="accent4" accent5="accent5" accent6="accent6" hlink="hlink" folHlink="folHlink"/>
  <p:sldLayoutIdLst>
    <p:sldLayoutId id="2147483659" r:id="rId1"/>
    <p:sldLayoutId id="2147483700" r:id="rId2"/>
    <p:sldLayoutId id="2147483701"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CBC303-A345-4EE9-87A7-C5FF79A386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80F427-5AB6-47BB-A46A-E8F03D032B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A140C5-3D49-4E09-9891-15E7EF6C9B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lumMod val="65000"/>
                    <a:lumOff val="35000"/>
                  </a:schemeClr>
                </a:solidFill>
              </a:defRPr>
            </a:lvl1pPr>
          </a:lstStyle>
          <a:p>
            <a:fld id="{E80BEC0A-1302-421C-B92B-60EC34E7490B}" type="datetime1">
              <a:rPr lang="en-US" smtClean="0"/>
              <a:pPr/>
              <a:t>3/28/2021</a:t>
            </a:fld>
            <a:endParaRPr lang="en-US"/>
          </a:p>
        </p:txBody>
      </p:sp>
      <p:sp>
        <p:nvSpPr>
          <p:cNvPr id="5" name="Footer Placeholder 4">
            <a:extLst>
              <a:ext uri="{FF2B5EF4-FFF2-40B4-BE49-F238E27FC236}">
                <a16:creationId xmlns:a16="http://schemas.microsoft.com/office/drawing/2014/main" id="{8CF1E0CF-A2B2-4C82-A7C3-D746DD8628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lumMod val="65000"/>
                    <a:lumOff val="35000"/>
                  </a:schemeClr>
                </a:solidFill>
              </a:defRPr>
            </a:lvl1pPr>
          </a:lstStyle>
          <a:p>
            <a:endParaRPr lang="en-US"/>
          </a:p>
        </p:txBody>
      </p:sp>
      <p:sp>
        <p:nvSpPr>
          <p:cNvPr id="6" name="Slide Number Placeholder 5">
            <a:extLst>
              <a:ext uri="{FF2B5EF4-FFF2-40B4-BE49-F238E27FC236}">
                <a16:creationId xmlns:a16="http://schemas.microsoft.com/office/drawing/2014/main" id="{73F62579-D985-4EEA-8E29-A60EF33306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lumMod val="65000"/>
                    <a:lumOff val="35000"/>
                  </a:schemeClr>
                </a:solidFill>
              </a:defRPr>
            </a:lvl1pPr>
          </a:lstStyle>
          <a:p>
            <a:fld id="{04DB17D7-E068-4C73-B6E2-AFE5C60FB1BA}" type="slidenum">
              <a:rPr lang="en-US" smtClean="0"/>
              <a:pPr/>
              <a:t>‹#›</a:t>
            </a:fld>
            <a:endParaRPr lang="en-US"/>
          </a:p>
        </p:txBody>
      </p:sp>
    </p:spTree>
    <p:extLst>
      <p:ext uri="{BB962C8B-B14F-4D97-AF65-F5344CB8AC3E}">
        <p14:creationId xmlns:p14="http://schemas.microsoft.com/office/powerpoint/2010/main" val="1387441062"/>
      </p:ext>
    </p:extLst>
  </p:cSld>
  <p:clrMap bg1="lt1" tx1="dk1" bg2="lt2" tx2="dk2" accent1="accent1" accent2="accent2" accent3="accent3" accent4="accent4" accent5="accent5" accent6="accent6" hlink="hlink" folHlink="folHlink"/>
  <p:sldLayoutIdLst>
    <p:sldLayoutId id="2147483688"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E0C9535-C154-403B-B9C3-D9B10387C348}"/>
              </a:ext>
            </a:extLst>
          </p:cNvPr>
          <p:cNvSpPr/>
          <p:nvPr userDrawn="1"/>
        </p:nvSpPr>
        <p:spPr>
          <a:xfrm>
            <a:off x="-1" y="1"/>
            <a:ext cx="8561175" cy="1087396"/>
          </a:xfrm>
          <a:prstGeom prst="rect">
            <a:avLst/>
          </a:prstGeom>
          <a:solidFill>
            <a:srgbClr val="002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865C4300-A148-4E13-B3F3-1B3CD382625D}"/>
              </a:ext>
            </a:extLst>
          </p:cNvPr>
          <p:cNvSpPr>
            <a:spLocks noGrp="1"/>
          </p:cNvSpPr>
          <p:nvPr>
            <p:ph type="title"/>
          </p:nvPr>
        </p:nvSpPr>
        <p:spPr>
          <a:xfrm>
            <a:off x="195649" y="62384"/>
            <a:ext cx="7783862" cy="95087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1A64B03-4D3C-45A1-9B28-9B37B5E755F4}"/>
              </a:ext>
            </a:extLst>
          </p:cNvPr>
          <p:cNvSpPr>
            <a:spLocks noGrp="1"/>
          </p:cNvSpPr>
          <p:nvPr>
            <p:ph type="body" idx="1"/>
          </p:nvPr>
        </p:nvSpPr>
        <p:spPr>
          <a:xfrm>
            <a:off x="195649" y="1420589"/>
            <a:ext cx="11778048" cy="47390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210DE4-47F9-482B-B339-435E5D8DC286}"/>
              </a:ext>
            </a:extLst>
          </p:cNvPr>
          <p:cNvSpPr>
            <a:spLocks noGrp="1"/>
          </p:cNvSpPr>
          <p:nvPr>
            <p:ph type="dt" sz="half" idx="2"/>
          </p:nvPr>
        </p:nvSpPr>
        <p:spPr>
          <a:xfrm>
            <a:off x="195649" y="635634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46BDA0-D83F-4343-8C86-E6BCE6F888EC}" type="datetimeFigureOut">
              <a:rPr lang="en-US" smtClean="0"/>
              <a:t>3/28/2021</a:t>
            </a:fld>
            <a:endParaRPr lang="en-US"/>
          </a:p>
        </p:txBody>
      </p:sp>
      <p:sp>
        <p:nvSpPr>
          <p:cNvPr id="5" name="Footer Placeholder 4">
            <a:extLst>
              <a:ext uri="{FF2B5EF4-FFF2-40B4-BE49-F238E27FC236}">
                <a16:creationId xmlns:a16="http://schemas.microsoft.com/office/drawing/2014/main" id="{1DA57490-8F25-4DEF-A956-399458F8E4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666A2F-FB01-48C9-9CD6-53B5F81196D9}"/>
              </a:ext>
            </a:extLst>
          </p:cNvPr>
          <p:cNvSpPr>
            <a:spLocks noGrp="1"/>
          </p:cNvSpPr>
          <p:nvPr>
            <p:ph type="sldNum" sz="quarter" idx="4"/>
          </p:nvPr>
        </p:nvSpPr>
        <p:spPr>
          <a:xfrm>
            <a:off x="9230497"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C40DD9-8249-4E21-95CB-610A872E54F3}" type="slidenum">
              <a:rPr lang="en-US" smtClean="0"/>
              <a:t>‹#›</a:t>
            </a:fld>
            <a:endParaRPr lang="en-US"/>
          </a:p>
        </p:txBody>
      </p:sp>
      <p:sp>
        <p:nvSpPr>
          <p:cNvPr id="8" name="Right Triangle 7">
            <a:extLst>
              <a:ext uri="{FF2B5EF4-FFF2-40B4-BE49-F238E27FC236}">
                <a16:creationId xmlns:a16="http://schemas.microsoft.com/office/drawing/2014/main" id="{27AFA20C-2E64-41C3-B1BB-CF69D03496D1}"/>
              </a:ext>
            </a:extLst>
          </p:cNvPr>
          <p:cNvSpPr/>
          <p:nvPr userDrawn="1"/>
        </p:nvSpPr>
        <p:spPr>
          <a:xfrm flipV="1">
            <a:off x="8561174" y="0"/>
            <a:ext cx="1235675" cy="1087396"/>
          </a:xfrm>
          <a:prstGeom prst="rtTriangle">
            <a:avLst/>
          </a:prstGeom>
          <a:solidFill>
            <a:srgbClr val="002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IBdzh4fIf-5ra1yBXJQDzD8a7WdKwbeJgKIQBDDSK1C_DRswZL4abdusyK4d-GGfdCjOy9RdKM7K6GFnxT1xgQldpvee9tol4Oqneos5m3kAJu8ptf4s5beVdcy2C-lS_5ouxFX0xX8">
            <a:extLst>
              <a:ext uri="{FF2B5EF4-FFF2-40B4-BE49-F238E27FC236}">
                <a16:creationId xmlns:a16="http://schemas.microsoft.com/office/drawing/2014/main" id="{4F0AC00D-9285-4AEF-98EA-6A02B07452B0}"/>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761838" y="98854"/>
            <a:ext cx="988542" cy="9885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3.googleusercontent.com/EU8Z7hbX0XXtWPtK6QdMcdjogXxOZKsQymQVoGiOzj3hdVtAFMDZ_ztrkzR6MReuHcy_xcUdjuHJ8ZM8Oor4we9KEjfL9HiUQ9cUQSH3hCnlo1JlnRegG6EMNXLR8wfNcpQfBKka_r4">
            <a:extLst>
              <a:ext uri="{FF2B5EF4-FFF2-40B4-BE49-F238E27FC236}">
                <a16:creationId xmlns:a16="http://schemas.microsoft.com/office/drawing/2014/main" id="{BA04047B-6DE6-4F92-96C4-3D7846DBDBB3}"/>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r="68847"/>
          <a:stretch/>
        </p:blipFill>
        <p:spPr bwMode="auto">
          <a:xfrm>
            <a:off x="10930655" y="95666"/>
            <a:ext cx="1042915" cy="993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079050"/>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Lst>
  <p:txStyles>
    <p:titleStyle>
      <a:lvl1pPr algn="l" defTabSz="914400" rtl="0" eaLnBrk="1" latinLnBrk="0" hangingPunct="1">
        <a:lnSpc>
          <a:spcPct val="90000"/>
        </a:lnSpc>
        <a:spcBef>
          <a:spcPct val="0"/>
        </a:spcBef>
        <a:buNone/>
        <a:defRPr sz="4400"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CBC303-A345-4EE9-87A7-C5FF79A386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80F427-5AB6-47BB-A46A-E8F03D032B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A140C5-3D49-4E09-9891-15E7EF6C9B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24B511-23DA-4276-B212-69A2352D9E50}" type="datetime1">
              <a:rPr lang="en-US" smtClean="0"/>
              <a:pPr/>
              <a:t>3/28/2021</a:t>
            </a:fld>
            <a:endParaRPr lang="en-US" dirty="0"/>
          </a:p>
        </p:txBody>
      </p:sp>
      <p:sp>
        <p:nvSpPr>
          <p:cNvPr id="5" name="Footer Placeholder 4">
            <a:extLst>
              <a:ext uri="{FF2B5EF4-FFF2-40B4-BE49-F238E27FC236}">
                <a16:creationId xmlns:a16="http://schemas.microsoft.com/office/drawing/2014/main" id="{8CF1E0CF-A2B2-4C82-A7C3-D746DD8628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3F62579-D985-4EEA-8E29-A60EF33306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C40DD9-8249-4E21-95CB-610A872E54F3}" type="slidenum">
              <a:rPr lang="en-US" smtClean="0"/>
              <a:pPr/>
              <a:t>‹#›</a:t>
            </a:fld>
            <a:endParaRPr lang="en-US" dirty="0"/>
          </a:p>
        </p:txBody>
      </p:sp>
    </p:spTree>
    <p:extLst>
      <p:ext uri="{BB962C8B-B14F-4D97-AF65-F5344CB8AC3E}">
        <p14:creationId xmlns:p14="http://schemas.microsoft.com/office/powerpoint/2010/main" val="3520581075"/>
      </p:ext>
    </p:extLst>
  </p:cSld>
  <p:clrMap bg1="lt1" tx1="dk1" bg2="lt2" tx2="dk2" accent1="accent1" accent2="accent2" accent3="accent3" accent4="accent4" accent5="accent5" accent6="accent6" hlink="hlink" folHlink="folHlink"/>
  <p:sldLayoutIdLst>
    <p:sldLayoutId id="214748369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ight Triangle 7">
            <a:extLst>
              <a:ext uri="{FF2B5EF4-FFF2-40B4-BE49-F238E27FC236}">
                <a16:creationId xmlns:a16="http://schemas.microsoft.com/office/drawing/2014/main" id="{27AFA20C-2E64-41C3-B1BB-CF69D03496D1}"/>
              </a:ext>
            </a:extLst>
          </p:cNvPr>
          <p:cNvSpPr/>
          <p:nvPr/>
        </p:nvSpPr>
        <p:spPr>
          <a:xfrm flipV="1">
            <a:off x="9673143" y="-1"/>
            <a:ext cx="1225550" cy="1087397"/>
          </a:xfrm>
          <a:prstGeom prst="rtTriangle">
            <a:avLst/>
          </a:prstGeom>
          <a:solidFill>
            <a:srgbClr val="002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E0C9535-C154-403B-B9C3-D9B10387C348}"/>
              </a:ext>
            </a:extLst>
          </p:cNvPr>
          <p:cNvSpPr/>
          <p:nvPr/>
        </p:nvSpPr>
        <p:spPr>
          <a:xfrm>
            <a:off x="-1" y="1"/>
            <a:ext cx="9673144" cy="1087396"/>
          </a:xfrm>
          <a:prstGeom prst="rect">
            <a:avLst/>
          </a:prstGeom>
          <a:solidFill>
            <a:srgbClr val="002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865C4300-A148-4E13-B3F3-1B3CD382625D}"/>
              </a:ext>
            </a:extLst>
          </p:cNvPr>
          <p:cNvSpPr>
            <a:spLocks noGrp="1"/>
          </p:cNvSpPr>
          <p:nvPr>
            <p:ph type="title"/>
          </p:nvPr>
        </p:nvSpPr>
        <p:spPr>
          <a:xfrm>
            <a:off x="195649" y="62384"/>
            <a:ext cx="9477494" cy="95087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A64B03-4D3C-45A1-9B28-9B37B5E755F4}"/>
              </a:ext>
            </a:extLst>
          </p:cNvPr>
          <p:cNvSpPr>
            <a:spLocks noGrp="1"/>
          </p:cNvSpPr>
          <p:nvPr>
            <p:ph type="body" idx="1"/>
          </p:nvPr>
        </p:nvSpPr>
        <p:spPr>
          <a:xfrm>
            <a:off x="195649" y="1249680"/>
            <a:ext cx="11778048" cy="491000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DA57490-8F25-4DEF-A956-399458F8E4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5666A2F-FB01-48C9-9CD6-53B5F81196D9}"/>
              </a:ext>
            </a:extLst>
          </p:cNvPr>
          <p:cNvSpPr>
            <a:spLocks noGrp="1"/>
          </p:cNvSpPr>
          <p:nvPr>
            <p:ph type="sldNum" sz="quarter" idx="4"/>
          </p:nvPr>
        </p:nvSpPr>
        <p:spPr>
          <a:xfrm>
            <a:off x="9230497"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C40DD9-8249-4E21-95CB-610A872E54F3}" type="slidenum">
              <a:rPr lang="en-US" smtClean="0"/>
              <a:t>‹#›</a:t>
            </a:fld>
            <a:endParaRPr lang="en-US" dirty="0"/>
          </a:p>
        </p:txBody>
      </p:sp>
      <p:pic>
        <p:nvPicPr>
          <p:cNvPr id="11" name="Picture 10" descr="A picture containing drawing&#10;&#10;Description automatically generated">
            <a:extLst>
              <a:ext uri="{FF2B5EF4-FFF2-40B4-BE49-F238E27FC236}">
                <a16:creationId xmlns:a16="http://schemas.microsoft.com/office/drawing/2014/main" id="{0FAC199D-0374-47F0-85A0-03A491207950}"/>
              </a:ext>
            </a:extLst>
          </p:cNvPr>
          <p:cNvPicPr>
            <a:picLocks noChangeAspect="1"/>
          </p:cNvPicPr>
          <p:nvPr/>
        </p:nvPicPr>
        <p:blipFill rotWithShape="1">
          <a:blip r:embed="rId7">
            <a:extLst>
              <a:ext uri="{28A0092B-C50C-407E-A947-70E740481C1C}">
                <a14:useLocalDpi xmlns:a14="http://schemas.microsoft.com/office/drawing/2010/main" val="0"/>
              </a:ext>
            </a:extLst>
          </a:blip>
          <a:srcRect t="12586" r="80417"/>
          <a:stretch/>
        </p:blipFill>
        <p:spPr>
          <a:xfrm>
            <a:off x="10985154" y="136525"/>
            <a:ext cx="988543" cy="991441"/>
          </a:xfrm>
          <a:prstGeom prst="rect">
            <a:avLst/>
          </a:prstGeom>
        </p:spPr>
      </p:pic>
      <p:pic>
        <p:nvPicPr>
          <p:cNvPr id="2050" name="Picture 2" descr="https://brand.berkeley.edu/wp-content/uploads/2016/11/primarylogo.png"/>
          <p:cNvPicPr>
            <a:picLocks noChangeAspect="1" noChangeArrowheads="1"/>
          </p:cNvPicPr>
          <p:nvPr userDrawn="1"/>
        </p:nvPicPr>
        <p:blipFill rotWithShape="1">
          <a:blip r:embed="rId8">
            <a:extLst>
              <a:ext uri="{28A0092B-C50C-407E-A947-70E740481C1C}">
                <a14:useLocalDpi xmlns:a14="http://schemas.microsoft.com/office/drawing/2010/main" val="0"/>
              </a:ext>
            </a:extLst>
          </a:blip>
          <a:srcRect l="4570" b="17186"/>
          <a:stretch/>
        </p:blipFill>
        <p:spPr bwMode="auto">
          <a:xfrm>
            <a:off x="55418" y="6159683"/>
            <a:ext cx="2421777" cy="65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2189411"/>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2" r:id="rId5"/>
  </p:sldLayoutIdLst>
  <p:hf hdr="0" ftr="0" dt="0"/>
  <p:txStyles>
    <p:titleStyle>
      <a:lvl1pPr algn="l" defTabSz="914400" rtl="0" eaLnBrk="1" latinLnBrk="0" hangingPunct="1">
        <a:lnSpc>
          <a:spcPct val="90000"/>
        </a:lnSpc>
        <a:spcBef>
          <a:spcPct val="0"/>
        </a:spcBef>
        <a:buNone/>
        <a:defRPr sz="4400" kern="120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4.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4.xml"/><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52.png"/><Relationship Id="rId4" Type="http://schemas.openxmlformats.org/officeDocument/2006/relationships/hyperlink" Target="https://riscv.org/wp-content/uploads/2019/06/13.30-RISCV_OpenSBI_Deep_Dive_v5.pdf"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60.pn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5.xml"/><Relationship Id="rId5" Type="http://schemas.openxmlformats.org/officeDocument/2006/relationships/image" Target="../media/image64.png"/><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chipyard.readthedocs.io" TargetMode="External"/><Relationship Id="rId1" Type="http://schemas.openxmlformats.org/officeDocument/2006/relationships/slideLayout" Target="../slideLayouts/slideLayout14.xml"/><Relationship Id="rId4" Type="http://schemas.openxmlformats.org/officeDocument/2006/relationships/image" Target="../media/image66.jpeg"/></Relationships>
</file>

<file path=ppt/slides/_rels/slide29.xml.rels><?xml version="1.0" encoding="UTF-8" standalone="yes"?>
<Relationships xmlns="http://schemas.openxmlformats.org/package/2006/relationships"><Relationship Id="rId3" Type="http://schemas.openxmlformats.org/officeDocument/2006/relationships/hyperlink" Target="https://chipyard.readthedocs.io/en/dev/index.html" TargetMode="External"/><Relationship Id="rId2" Type="http://schemas.openxmlformats.org/officeDocument/2006/relationships/hyperlink" Target="https://github.com/ucb-bar/chipyard/" TargetMode="External"/><Relationship Id="rId1" Type="http://schemas.openxmlformats.org/officeDocument/2006/relationships/slideLayout" Target="../slideLayouts/slideLayout14.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hyperlink" Target="https://groups.google.com/forum/#!forum/chipyard"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8" Type="http://schemas.openxmlformats.org/officeDocument/2006/relationships/hyperlink" Target="https://groups.google.com/forum/#!forum/firesim" TargetMode="External"/><Relationship Id="rId3" Type="http://schemas.openxmlformats.org/officeDocument/2006/relationships/hyperlink" Target="https://chipyard.readthedocs.io/en/dev/index.html" TargetMode="External"/><Relationship Id="rId7" Type="http://schemas.openxmlformats.org/officeDocument/2006/relationships/hyperlink" Target="https://docs.fires.im/en/latest/" TargetMode="External"/><Relationship Id="rId2" Type="http://schemas.openxmlformats.org/officeDocument/2006/relationships/hyperlink" Target="https://github.com/ucb-bar/chipyard/" TargetMode="External"/><Relationship Id="rId1" Type="http://schemas.openxmlformats.org/officeDocument/2006/relationships/slideLayout" Target="../slideLayouts/slideLayout14.xml"/><Relationship Id="rId6" Type="http://schemas.openxmlformats.org/officeDocument/2006/relationships/hyperlink" Target="https://github.com/firesim/firesim/" TargetMode="External"/><Relationship Id="rId11" Type="http://schemas.openxmlformats.org/officeDocument/2006/relationships/image" Target="../media/image68.svg"/><Relationship Id="rId5" Type="http://schemas.openxmlformats.org/officeDocument/2006/relationships/hyperlink" Target="https://fires.im/" TargetMode="External"/><Relationship Id="rId10" Type="http://schemas.openxmlformats.org/officeDocument/2006/relationships/image" Target="../media/image70.png"/><Relationship Id="rId4" Type="http://schemas.openxmlformats.org/officeDocument/2006/relationships/hyperlink" Target="https://groups.google.com/forum/#!forum/chipyard" TargetMode="External"/><Relationship Id="rId9" Type="http://schemas.openxmlformats.org/officeDocument/2006/relationships/image" Target="../media/image6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jpeg"/><Relationship Id="rId18" Type="http://schemas.openxmlformats.org/officeDocument/2006/relationships/image" Target="../media/image28.jpeg"/><Relationship Id="rId3" Type="http://schemas.openxmlformats.org/officeDocument/2006/relationships/image" Target="../media/image13.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jpeg"/><Relationship Id="rId17" Type="http://schemas.openxmlformats.org/officeDocument/2006/relationships/image" Target="../media/image27.png"/><Relationship Id="rId2" Type="http://schemas.openxmlformats.org/officeDocument/2006/relationships/image" Target="../media/image12.png"/><Relationship Id="rId16" Type="http://schemas.openxmlformats.org/officeDocument/2006/relationships/image" Target="../media/image26.jpeg"/><Relationship Id="rId20" Type="http://schemas.openxmlformats.org/officeDocument/2006/relationships/image" Target="../media/image30.jpeg"/><Relationship Id="rId1" Type="http://schemas.openxmlformats.org/officeDocument/2006/relationships/slideLayout" Target="../slideLayouts/slideLayout14.xml"/><Relationship Id="rId6" Type="http://schemas.openxmlformats.org/officeDocument/2006/relationships/image" Target="../media/image16.png"/><Relationship Id="rId11" Type="http://schemas.openxmlformats.org/officeDocument/2006/relationships/image" Target="../media/image21.jpeg"/><Relationship Id="rId24" Type="http://schemas.openxmlformats.org/officeDocument/2006/relationships/image" Target="../media/image34.jpeg"/><Relationship Id="rId5" Type="http://schemas.openxmlformats.org/officeDocument/2006/relationships/image" Target="../media/image15.png"/><Relationship Id="rId15" Type="http://schemas.openxmlformats.org/officeDocument/2006/relationships/image" Target="../media/image25.jpeg"/><Relationship Id="rId23" Type="http://schemas.openxmlformats.org/officeDocument/2006/relationships/image" Target="../media/image33.jpeg"/><Relationship Id="rId10" Type="http://schemas.openxmlformats.org/officeDocument/2006/relationships/image" Target="../media/image20.jpe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jpeg"/><Relationship Id="rId14" Type="http://schemas.openxmlformats.org/officeDocument/2006/relationships/image" Target="../media/image24.jpeg"/><Relationship Id="rId22"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4.xml"/><Relationship Id="rId5" Type="http://schemas.openxmlformats.org/officeDocument/2006/relationships/image" Target="../media/image38.pn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BB0F49E-95B6-4E68-A313-8CB337E964C5}"/>
              </a:ext>
            </a:extLst>
          </p:cNvPr>
          <p:cNvSpPr>
            <a:spLocks noGrp="1"/>
          </p:cNvSpPr>
          <p:nvPr>
            <p:ph type="subTitle" idx="4294967295"/>
          </p:nvPr>
        </p:nvSpPr>
        <p:spPr>
          <a:xfrm>
            <a:off x="244560" y="2739876"/>
            <a:ext cx="10272386" cy="160337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002D58"/>
                </a:solidFill>
              </a:rPr>
              <a:t>Borivoje </a:t>
            </a:r>
            <a:r>
              <a:rPr lang="en-US" dirty="0" err="1">
                <a:solidFill>
                  <a:srgbClr val="002D58"/>
                </a:solidFill>
              </a:rPr>
              <a:t>Nikoli</a:t>
            </a:r>
            <a:r>
              <a:rPr lang="sr-Latn-RS" dirty="0">
                <a:solidFill>
                  <a:srgbClr val="002D58"/>
                </a:solidFill>
              </a:rPr>
              <a:t>ć</a:t>
            </a:r>
            <a:endParaRPr lang="en-US" dirty="0">
              <a:solidFill>
                <a:srgbClr val="002D58"/>
              </a:solidFill>
            </a:endParaRPr>
          </a:p>
          <a:p>
            <a:pPr marL="0" indent="0">
              <a:buNone/>
            </a:pPr>
            <a:r>
              <a:rPr lang="en-US" dirty="0">
                <a:solidFill>
                  <a:srgbClr val="002D58"/>
                </a:solidFill>
                <a:latin typeface="Helvetica Neue" charset="0"/>
                <a:ea typeface="Helvetica Neue" charset="0"/>
                <a:cs typeface="Helvetica Neue" charset="0"/>
              </a:rPr>
              <a:t>University of California, Berkeley</a:t>
            </a:r>
          </a:p>
          <a:p>
            <a:pPr marL="0" indent="0">
              <a:buNone/>
            </a:pPr>
            <a:r>
              <a:rPr lang="en-US" dirty="0">
                <a:solidFill>
                  <a:srgbClr val="002D58"/>
                </a:solidFill>
                <a:latin typeface="Helvetica Neue" charset="0"/>
                <a:ea typeface="Helvetica Neue" charset="0"/>
                <a:cs typeface="Helvetica Neue" charset="0"/>
              </a:rPr>
              <a:t>bora@eecs.berkeley.edu</a:t>
            </a:r>
          </a:p>
        </p:txBody>
      </p:sp>
      <p:sp>
        <p:nvSpPr>
          <p:cNvPr id="5" name="AutoShape 4">
            <a:extLst>
              <a:ext uri="{FF2B5EF4-FFF2-40B4-BE49-F238E27FC236}">
                <a16:creationId xmlns:a16="http://schemas.microsoft.com/office/drawing/2014/main" id="{CB3DE95C-275B-406D-863C-15C1BA377A1E}"/>
              </a:ext>
            </a:extLst>
          </p:cNvPr>
          <p:cNvSpPr>
            <a:spLocks noChangeAspect="1" noChangeArrowheads="1"/>
          </p:cNvSpPr>
          <p:nvPr/>
        </p:nvSpPr>
        <p:spPr bwMode="auto">
          <a:xfrm>
            <a:off x="0" y="1646704"/>
            <a:ext cx="12192000" cy="37512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Subtitle 2">
            <a:extLst>
              <a:ext uri="{FF2B5EF4-FFF2-40B4-BE49-F238E27FC236}">
                <a16:creationId xmlns:a16="http://schemas.microsoft.com/office/drawing/2014/main" id="{7BB0F49E-95B6-4E68-A313-8CB337E964C5}"/>
              </a:ext>
            </a:extLst>
          </p:cNvPr>
          <p:cNvSpPr txBox="1">
            <a:spLocks/>
          </p:cNvSpPr>
          <p:nvPr/>
        </p:nvSpPr>
        <p:spPr>
          <a:xfrm>
            <a:off x="244560" y="264077"/>
            <a:ext cx="11754933" cy="1603375"/>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4400" b="1" dirty="0" err="1">
                <a:solidFill>
                  <a:srgbClr val="002D58"/>
                </a:solidFill>
                <a:latin typeface="Helvetica Neue" charset="0"/>
                <a:ea typeface="Helvetica Neue" charset="0"/>
                <a:cs typeface="Helvetica Neue" charset="0"/>
              </a:rPr>
              <a:t>Chipyard</a:t>
            </a:r>
            <a:r>
              <a:rPr lang="en-US" sz="4400" b="1" dirty="0">
                <a:solidFill>
                  <a:srgbClr val="002D58"/>
                </a:solidFill>
                <a:latin typeface="Helvetica Neue" charset="0"/>
                <a:ea typeface="Helvetica Neue" charset="0"/>
                <a:cs typeface="Helvetica Neue" charset="0"/>
              </a:rPr>
              <a:t>:</a:t>
            </a:r>
          </a:p>
          <a:p>
            <a:pPr>
              <a:lnSpc>
                <a:spcPct val="100000"/>
              </a:lnSpc>
            </a:pPr>
            <a:r>
              <a:rPr lang="en-US" sz="4400" b="1" dirty="0">
                <a:solidFill>
                  <a:srgbClr val="002D58"/>
                </a:solidFill>
                <a:latin typeface="Helvetica Neue" charset="0"/>
                <a:ea typeface="Helvetica Neue" charset="0"/>
                <a:cs typeface="Helvetica Neue" charset="0"/>
              </a:rPr>
              <a:t>Integrated RISC-V SoC Design, Simulation, Implementation Environment </a:t>
            </a:r>
          </a:p>
        </p:txBody>
      </p:sp>
    </p:spTree>
    <p:extLst>
      <p:ext uri="{BB962C8B-B14F-4D97-AF65-F5344CB8AC3E}">
        <p14:creationId xmlns:p14="http://schemas.microsoft.com/office/powerpoint/2010/main" val="18270335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1EBB-F7E5-40A0-A294-B3C93B6CD2B7}"/>
              </a:ext>
            </a:extLst>
          </p:cNvPr>
          <p:cNvSpPr>
            <a:spLocks noGrp="1"/>
          </p:cNvSpPr>
          <p:nvPr>
            <p:ph type="title"/>
          </p:nvPr>
        </p:nvSpPr>
        <p:spPr/>
        <p:txBody>
          <a:bodyPr/>
          <a:lstStyle/>
          <a:p>
            <a:r>
              <a:rPr lang="en-US" dirty="0"/>
              <a:t>Generators Integration</a:t>
            </a:r>
          </a:p>
        </p:txBody>
      </p:sp>
      <p:sp>
        <p:nvSpPr>
          <p:cNvPr id="3" name="Content Placeholder 2">
            <a:extLst>
              <a:ext uri="{FF2B5EF4-FFF2-40B4-BE49-F238E27FC236}">
                <a16:creationId xmlns:a16="http://schemas.microsoft.com/office/drawing/2014/main" id="{B1A257BB-E9AB-4061-B2B9-C9572443AA17}"/>
              </a:ext>
            </a:extLst>
          </p:cNvPr>
          <p:cNvSpPr>
            <a:spLocks noGrp="1"/>
          </p:cNvSpPr>
          <p:nvPr>
            <p:ph idx="1"/>
          </p:nvPr>
        </p:nvSpPr>
        <p:spPr/>
        <p:txBody>
          <a:bodyPr>
            <a:normAutofit fontScale="92500" lnSpcReduction="20000"/>
          </a:bodyPr>
          <a:lstStyle/>
          <a:p>
            <a:r>
              <a:rPr lang="en-US" dirty="0"/>
              <a:t>Cores</a:t>
            </a:r>
          </a:p>
          <a:p>
            <a:pPr lvl="1"/>
            <a:r>
              <a:rPr lang="en-US" dirty="0"/>
              <a:t>Rocket, BOOM</a:t>
            </a:r>
          </a:p>
          <a:p>
            <a:pPr lvl="1"/>
            <a:r>
              <a:rPr lang="en-US" dirty="0"/>
              <a:t>Sodor</a:t>
            </a:r>
          </a:p>
          <a:p>
            <a:pPr lvl="1"/>
            <a:r>
              <a:rPr lang="en-US" dirty="0"/>
              <a:t>Ariane (CVA6)</a:t>
            </a:r>
          </a:p>
          <a:p>
            <a:r>
              <a:rPr lang="en-US" dirty="0"/>
              <a:t>Accelerators</a:t>
            </a:r>
          </a:p>
          <a:p>
            <a:pPr lvl="1"/>
            <a:r>
              <a:rPr lang="en-US" dirty="0" err="1"/>
              <a:t>Hwacha</a:t>
            </a:r>
            <a:endParaRPr lang="en-US" dirty="0"/>
          </a:p>
          <a:p>
            <a:pPr lvl="1"/>
            <a:r>
              <a:rPr lang="en-US" dirty="0" err="1"/>
              <a:t>Gemmini</a:t>
            </a:r>
            <a:endParaRPr lang="en-US" dirty="0"/>
          </a:p>
          <a:p>
            <a:pPr lvl="1"/>
            <a:r>
              <a:rPr lang="en-US" dirty="0"/>
              <a:t>Educational: SHA3</a:t>
            </a:r>
          </a:p>
          <a:p>
            <a:pPr lvl="1"/>
            <a:r>
              <a:rPr lang="en-US" dirty="0"/>
              <a:t>NVDLA</a:t>
            </a:r>
          </a:p>
          <a:p>
            <a:r>
              <a:rPr lang="en-US" dirty="0"/>
              <a:t>Memory System</a:t>
            </a:r>
          </a:p>
          <a:p>
            <a:pPr lvl="1"/>
            <a:r>
              <a:rPr lang="en-US" dirty="0" err="1"/>
              <a:t>SiFive’s</a:t>
            </a:r>
            <a:r>
              <a:rPr lang="en-US" dirty="0"/>
              <a:t> Last-Level Cache</a:t>
            </a:r>
          </a:p>
          <a:p>
            <a:r>
              <a:rPr lang="en-US" dirty="0"/>
              <a:t>Peripherals</a:t>
            </a:r>
          </a:p>
          <a:p>
            <a:pPr lvl="1"/>
            <a:r>
              <a:rPr lang="en-US" dirty="0" err="1"/>
              <a:t>Icenet</a:t>
            </a:r>
            <a:endParaRPr lang="en-US" dirty="0"/>
          </a:p>
          <a:p>
            <a:pPr lvl="1"/>
            <a:r>
              <a:rPr lang="en-US" dirty="0" err="1"/>
              <a:t>SiFive</a:t>
            </a:r>
            <a:r>
              <a:rPr lang="en-US" dirty="0"/>
              <a:t> Blocks</a:t>
            </a:r>
          </a:p>
          <a:p>
            <a:pPr lvl="1"/>
            <a:r>
              <a:rPr lang="en-US" dirty="0" err="1"/>
              <a:t>Testchip</a:t>
            </a:r>
            <a:r>
              <a:rPr lang="en-US" dirty="0"/>
              <a:t> IP</a:t>
            </a:r>
          </a:p>
        </p:txBody>
      </p:sp>
      <p:sp>
        <p:nvSpPr>
          <p:cNvPr id="4" name="Slide Number Placeholder 3">
            <a:extLst>
              <a:ext uri="{FF2B5EF4-FFF2-40B4-BE49-F238E27FC236}">
                <a16:creationId xmlns:a16="http://schemas.microsoft.com/office/drawing/2014/main" id="{02366009-0B86-4A74-ADE9-FF03A4012B81}"/>
              </a:ext>
            </a:extLst>
          </p:cNvPr>
          <p:cNvSpPr>
            <a:spLocks noGrp="1"/>
          </p:cNvSpPr>
          <p:nvPr>
            <p:ph type="sldNum" sz="quarter" idx="12"/>
          </p:nvPr>
        </p:nvSpPr>
        <p:spPr/>
        <p:txBody>
          <a:bodyPr/>
          <a:lstStyle/>
          <a:p>
            <a:fld id="{42C40DD9-8249-4E21-95CB-610A872E54F3}" type="slidenum">
              <a:rPr lang="en-US" smtClean="0"/>
              <a:t>10</a:t>
            </a:fld>
            <a:endParaRPr lang="en-US" dirty="0"/>
          </a:p>
        </p:txBody>
      </p:sp>
      <p:pic>
        <p:nvPicPr>
          <p:cNvPr id="1026" name="Picture 2" descr="../_images/boom-pipeline-detailed.png">
            <a:extLst>
              <a:ext uri="{FF2B5EF4-FFF2-40B4-BE49-F238E27FC236}">
                <a16:creationId xmlns:a16="http://schemas.microsoft.com/office/drawing/2014/main" id="{1856375C-7D2B-4256-836C-B184A9CC32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8666" y="1454697"/>
            <a:ext cx="2625178" cy="36220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description">
            <a:extLst>
              <a:ext uri="{FF2B5EF4-FFF2-40B4-BE49-F238E27FC236}">
                <a16:creationId xmlns:a16="http://schemas.microsoft.com/office/drawing/2014/main" id="{80111EA6-4520-4B05-915E-D54A50693D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9697" y="4796108"/>
            <a:ext cx="2959281" cy="169482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_images/nic-design.png">
            <a:extLst>
              <a:ext uri="{FF2B5EF4-FFF2-40B4-BE49-F238E27FC236}">
                <a16:creationId xmlns:a16="http://schemas.microsoft.com/office/drawing/2014/main" id="{16C27660-F858-437E-B1B0-78DADA2DEE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8666" y="5281806"/>
            <a:ext cx="2630246" cy="134022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2501F1D-A970-46A8-869D-7EA13586B3B0}"/>
              </a:ext>
            </a:extLst>
          </p:cNvPr>
          <p:cNvPicPr>
            <a:picLocks noChangeAspect="1"/>
          </p:cNvPicPr>
          <p:nvPr/>
        </p:nvPicPr>
        <p:blipFill>
          <a:blip r:embed="rId5"/>
          <a:stretch>
            <a:fillRect/>
          </a:stretch>
        </p:blipFill>
        <p:spPr>
          <a:xfrm>
            <a:off x="5022164" y="1544032"/>
            <a:ext cx="3695750" cy="929676"/>
          </a:xfrm>
          <a:prstGeom prst="rect">
            <a:avLst/>
          </a:prstGeom>
        </p:spPr>
      </p:pic>
      <p:pic>
        <p:nvPicPr>
          <p:cNvPr id="9" name="Picture 8">
            <a:extLst>
              <a:ext uri="{FF2B5EF4-FFF2-40B4-BE49-F238E27FC236}">
                <a16:creationId xmlns:a16="http://schemas.microsoft.com/office/drawing/2014/main" id="{FD628757-219D-402C-BC09-9D7DF6566848}"/>
              </a:ext>
            </a:extLst>
          </p:cNvPr>
          <p:cNvPicPr>
            <a:picLocks noChangeAspect="1"/>
          </p:cNvPicPr>
          <p:nvPr/>
        </p:nvPicPr>
        <p:blipFill rotWithShape="1">
          <a:blip r:embed="rId6"/>
          <a:srcRect b="6782"/>
          <a:stretch/>
        </p:blipFill>
        <p:spPr>
          <a:xfrm>
            <a:off x="5410537" y="2865745"/>
            <a:ext cx="3238441" cy="1694829"/>
          </a:xfrm>
          <a:prstGeom prst="rect">
            <a:avLst/>
          </a:prstGeom>
        </p:spPr>
      </p:pic>
    </p:spTree>
    <p:extLst>
      <p:ext uri="{BB962C8B-B14F-4D97-AF65-F5344CB8AC3E}">
        <p14:creationId xmlns:p14="http://schemas.microsoft.com/office/powerpoint/2010/main" val="2017522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3" end="1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14" end="1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1EBB-F7E5-40A0-A294-B3C93B6CD2B7}"/>
              </a:ext>
            </a:extLst>
          </p:cNvPr>
          <p:cNvSpPr>
            <a:spLocks noGrp="1"/>
          </p:cNvSpPr>
          <p:nvPr>
            <p:ph type="title"/>
          </p:nvPr>
        </p:nvSpPr>
        <p:spPr/>
        <p:txBody>
          <a:bodyPr/>
          <a:lstStyle/>
          <a:p>
            <a:r>
              <a:rPr lang="en-US" dirty="0"/>
              <a:t>Customization</a:t>
            </a:r>
          </a:p>
        </p:txBody>
      </p:sp>
      <p:sp>
        <p:nvSpPr>
          <p:cNvPr id="3" name="Content Placeholder 2">
            <a:extLst>
              <a:ext uri="{FF2B5EF4-FFF2-40B4-BE49-F238E27FC236}">
                <a16:creationId xmlns:a16="http://schemas.microsoft.com/office/drawing/2014/main" id="{B1A257BB-E9AB-4061-B2B9-C9572443AA17}"/>
              </a:ext>
            </a:extLst>
          </p:cNvPr>
          <p:cNvSpPr>
            <a:spLocks noGrp="1"/>
          </p:cNvSpPr>
          <p:nvPr>
            <p:ph idx="1"/>
          </p:nvPr>
        </p:nvSpPr>
        <p:spPr/>
        <p:txBody>
          <a:bodyPr/>
          <a:lstStyle/>
          <a:p>
            <a:r>
              <a:rPr lang="en-US" dirty="0"/>
              <a:t>Cores and controllers: Intra-core Rocket/BOOM configurations</a:t>
            </a:r>
          </a:p>
          <a:p>
            <a:pPr lvl="1"/>
            <a:r>
              <a:rPr lang="en-US" dirty="0"/>
              <a:t>Control core / PMU as an example</a:t>
            </a:r>
          </a:p>
          <a:p>
            <a:r>
              <a:rPr lang="en-US" dirty="0"/>
              <a:t>Simple </a:t>
            </a:r>
            <a:r>
              <a:rPr lang="en-US" dirty="0" err="1"/>
              <a:t>RoCC</a:t>
            </a:r>
            <a:r>
              <a:rPr lang="en-US" dirty="0"/>
              <a:t> accelerators</a:t>
            </a:r>
          </a:p>
          <a:p>
            <a:pPr lvl="1"/>
            <a:r>
              <a:rPr lang="en-US" dirty="0"/>
              <a:t>SHA3 as a demo</a:t>
            </a:r>
          </a:p>
          <a:p>
            <a:r>
              <a:rPr lang="en-US" dirty="0"/>
              <a:t>Complex </a:t>
            </a:r>
            <a:r>
              <a:rPr lang="en-US" dirty="0" err="1"/>
              <a:t>RoCC</a:t>
            </a:r>
            <a:r>
              <a:rPr lang="en-US" dirty="0"/>
              <a:t> accelerators</a:t>
            </a:r>
          </a:p>
          <a:p>
            <a:pPr lvl="1"/>
            <a:r>
              <a:rPr lang="en-US" dirty="0" err="1"/>
              <a:t>Hwacha</a:t>
            </a:r>
            <a:r>
              <a:rPr lang="en-US" dirty="0"/>
              <a:t> and </a:t>
            </a:r>
            <a:r>
              <a:rPr lang="en-US" dirty="0" err="1"/>
              <a:t>Gemmini</a:t>
            </a:r>
            <a:r>
              <a:rPr lang="en-US" dirty="0"/>
              <a:t> as examples</a:t>
            </a:r>
          </a:p>
          <a:p>
            <a:r>
              <a:rPr lang="en-US" dirty="0"/>
              <a:t>MMIO </a:t>
            </a:r>
            <a:r>
              <a:rPr lang="en-US" dirty="0" err="1"/>
              <a:t>Tilelink</a:t>
            </a:r>
            <a:r>
              <a:rPr lang="en-US" dirty="0"/>
              <a:t> accelerators</a:t>
            </a:r>
          </a:p>
          <a:p>
            <a:r>
              <a:rPr lang="en-US" dirty="0"/>
              <a:t>Peripherals</a:t>
            </a:r>
          </a:p>
          <a:p>
            <a:pPr lvl="1"/>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02366009-0B86-4A74-ADE9-FF03A4012B81}"/>
              </a:ext>
            </a:extLst>
          </p:cNvPr>
          <p:cNvSpPr>
            <a:spLocks noGrp="1"/>
          </p:cNvSpPr>
          <p:nvPr>
            <p:ph type="sldNum" sz="quarter" idx="12"/>
          </p:nvPr>
        </p:nvSpPr>
        <p:spPr/>
        <p:txBody>
          <a:bodyPr/>
          <a:lstStyle/>
          <a:p>
            <a:fld id="{42C40DD9-8249-4E21-95CB-610A872E54F3}" type="slidenum">
              <a:rPr lang="en-US" smtClean="0"/>
              <a:t>11</a:t>
            </a:fld>
            <a:endParaRPr lang="en-US"/>
          </a:p>
        </p:txBody>
      </p:sp>
      <p:pic>
        <p:nvPicPr>
          <p:cNvPr id="8" name="Picture 7">
            <a:extLst>
              <a:ext uri="{FF2B5EF4-FFF2-40B4-BE49-F238E27FC236}">
                <a16:creationId xmlns:a16="http://schemas.microsoft.com/office/drawing/2014/main" id="{6FFA921A-783B-4931-9E95-54A7E7444A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4616" y="1951878"/>
            <a:ext cx="1823422" cy="1980019"/>
          </a:xfrm>
          <a:prstGeom prst="rect">
            <a:avLst/>
          </a:prstGeom>
        </p:spPr>
      </p:pic>
      <p:pic>
        <p:nvPicPr>
          <p:cNvPr id="10" name="Picture 9">
            <a:extLst>
              <a:ext uri="{FF2B5EF4-FFF2-40B4-BE49-F238E27FC236}">
                <a16:creationId xmlns:a16="http://schemas.microsoft.com/office/drawing/2014/main" id="{A60E468E-8F0C-4163-BFD4-CA6928A7CB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8697" y="2311961"/>
            <a:ext cx="1342170" cy="1259851"/>
          </a:xfrm>
          <a:prstGeom prst="rect">
            <a:avLst/>
          </a:prstGeom>
        </p:spPr>
      </p:pic>
      <p:pic>
        <p:nvPicPr>
          <p:cNvPr id="9" name="Picture 8">
            <a:extLst>
              <a:ext uri="{FF2B5EF4-FFF2-40B4-BE49-F238E27FC236}">
                <a16:creationId xmlns:a16="http://schemas.microsoft.com/office/drawing/2014/main" id="{121CC83C-426B-4031-A31B-82B360A5491F}"/>
              </a:ext>
            </a:extLst>
          </p:cNvPr>
          <p:cNvPicPr>
            <a:picLocks noChangeAspect="1"/>
          </p:cNvPicPr>
          <p:nvPr/>
        </p:nvPicPr>
        <p:blipFill rotWithShape="1">
          <a:blip r:embed="rId4">
            <a:extLst>
              <a:ext uri="{28A0092B-C50C-407E-A947-70E740481C1C}">
                <a14:useLocalDpi xmlns:a14="http://schemas.microsoft.com/office/drawing/2010/main" val="0"/>
              </a:ext>
            </a:extLst>
          </a:blip>
          <a:srcRect l="29224"/>
          <a:stretch/>
        </p:blipFill>
        <p:spPr>
          <a:xfrm>
            <a:off x="6130779" y="4128564"/>
            <a:ext cx="4954518" cy="2428654"/>
          </a:xfrm>
          <a:prstGeom prst="rect">
            <a:avLst/>
          </a:prstGeom>
        </p:spPr>
      </p:pic>
    </p:spTree>
    <p:extLst>
      <p:ext uri="{BB962C8B-B14F-4D97-AF65-F5344CB8AC3E}">
        <p14:creationId xmlns:p14="http://schemas.microsoft.com/office/powerpoint/2010/main" val="348147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1AA8C-7923-4CDA-AC9E-5334F8B9D650}"/>
              </a:ext>
            </a:extLst>
          </p:cNvPr>
          <p:cNvSpPr>
            <a:spLocks noGrp="1"/>
          </p:cNvSpPr>
          <p:nvPr>
            <p:ph type="title"/>
          </p:nvPr>
        </p:nvSpPr>
        <p:spPr/>
        <p:txBody>
          <a:bodyPr/>
          <a:lstStyle/>
          <a:p>
            <a:r>
              <a:rPr lang="en-US" dirty="0"/>
              <a:t>Simulation/Implementation Targets</a:t>
            </a:r>
          </a:p>
        </p:txBody>
      </p:sp>
      <p:sp>
        <p:nvSpPr>
          <p:cNvPr id="3" name="Content Placeholder 2">
            <a:extLst>
              <a:ext uri="{FF2B5EF4-FFF2-40B4-BE49-F238E27FC236}">
                <a16:creationId xmlns:a16="http://schemas.microsoft.com/office/drawing/2014/main" id="{8A501A5C-4B52-4ECD-90BF-0C87293A7CEB}"/>
              </a:ext>
            </a:extLst>
          </p:cNvPr>
          <p:cNvSpPr>
            <a:spLocks noGrp="1"/>
          </p:cNvSpPr>
          <p:nvPr>
            <p:ph idx="1"/>
          </p:nvPr>
        </p:nvSpPr>
        <p:spPr>
          <a:xfrm>
            <a:off x="195649" y="1249680"/>
            <a:ext cx="4951885" cy="4910003"/>
          </a:xfrm>
        </p:spPr>
        <p:txBody>
          <a:bodyPr>
            <a:normAutofit/>
          </a:bodyPr>
          <a:lstStyle/>
          <a:p>
            <a:r>
              <a:rPr lang="en-US" dirty="0"/>
              <a:t>Custom hardware design is not just about generated IP blocks!</a:t>
            </a:r>
          </a:p>
          <a:p>
            <a:r>
              <a:rPr lang="en-US" dirty="0"/>
              <a:t>Different collaterals for different simulation or implementation targets</a:t>
            </a:r>
          </a:p>
          <a:p>
            <a:pPr lvl="1"/>
            <a:r>
              <a:rPr lang="en-US" dirty="0"/>
              <a:t>Design cycle RTL simulation</a:t>
            </a:r>
          </a:p>
          <a:p>
            <a:pPr lvl="1"/>
            <a:r>
              <a:rPr lang="en-US" dirty="0"/>
              <a:t>Verification / Validation</a:t>
            </a:r>
          </a:p>
          <a:p>
            <a:pPr lvl="1"/>
            <a:r>
              <a:rPr lang="en-US" dirty="0"/>
              <a:t>VLSI flow</a:t>
            </a:r>
          </a:p>
          <a:p>
            <a:pPr lvl="1"/>
            <a:r>
              <a:rPr lang="en-US" dirty="0"/>
              <a:t>FPGA prototyping</a:t>
            </a:r>
          </a:p>
        </p:txBody>
      </p:sp>
      <p:sp>
        <p:nvSpPr>
          <p:cNvPr id="4" name="Slide Number Placeholder 3">
            <a:extLst>
              <a:ext uri="{FF2B5EF4-FFF2-40B4-BE49-F238E27FC236}">
                <a16:creationId xmlns:a16="http://schemas.microsoft.com/office/drawing/2014/main" id="{558F1F29-C362-4848-8ED9-A6919E0BBA28}"/>
              </a:ext>
            </a:extLst>
          </p:cNvPr>
          <p:cNvSpPr>
            <a:spLocks noGrp="1"/>
          </p:cNvSpPr>
          <p:nvPr>
            <p:ph type="sldNum" sz="quarter" idx="12"/>
          </p:nvPr>
        </p:nvSpPr>
        <p:spPr/>
        <p:txBody>
          <a:bodyPr/>
          <a:lstStyle/>
          <a:p>
            <a:fld id="{42C40DD9-8249-4E21-95CB-610A872E54F3}" type="slidenum">
              <a:rPr lang="en-US" smtClean="0"/>
              <a:t>12</a:t>
            </a:fld>
            <a:endParaRPr lang="en-US"/>
          </a:p>
        </p:txBody>
      </p:sp>
      <p:pic>
        <p:nvPicPr>
          <p:cNvPr id="5" name="Picture 4">
            <a:extLst>
              <a:ext uri="{FF2B5EF4-FFF2-40B4-BE49-F238E27FC236}">
                <a16:creationId xmlns:a16="http://schemas.microsoft.com/office/drawing/2014/main" id="{93B51A4B-7C96-4A63-9535-13DEE7C2E3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2406" y="1212029"/>
            <a:ext cx="6146535" cy="5346510"/>
          </a:xfrm>
          <a:prstGeom prst="rect">
            <a:avLst/>
          </a:prstGeom>
        </p:spPr>
      </p:pic>
    </p:spTree>
    <p:extLst>
      <p:ext uri="{BB962C8B-B14F-4D97-AF65-F5344CB8AC3E}">
        <p14:creationId xmlns:p14="http://schemas.microsoft.com/office/powerpoint/2010/main" val="2519052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1EBB-F7E5-40A0-A294-B3C93B6CD2B7}"/>
              </a:ext>
            </a:extLst>
          </p:cNvPr>
          <p:cNvSpPr>
            <a:spLocks noGrp="1"/>
          </p:cNvSpPr>
          <p:nvPr>
            <p:ph type="title"/>
          </p:nvPr>
        </p:nvSpPr>
        <p:spPr/>
        <p:txBody>
          <a:bodyPr/>
          <a:lstStyle/>
          <a:p>
            <a:r>
              <a:rPr lang="en-US" dirty="0"/>
              <a:t>Software</a:t>
            </a:r>
          </a:p>
        </p:txBody>
      </p:sp>
      <p:sp>
        <p:nvSpPr>
          <p:cNvPr id="3" name="Content Placeholder 2">
            <a:extLst>
              <a:ext uri="{FF2B5EF4-FFF2-40B4-BE49-F238E27FC236}">
                <a16:creationId xmlns:a16="http://schemas.microsoft.com/office/drawing/2014/main" id="{B1A257BB-E9AB-4061-B2B9-C9572443AA17}"/>
              </a:ext>
            </a:extLst>
          </p:cNvPr>
          <p:cNvSpPr>
            <a:spLocks noGrp="1"/>
          </p:cNvSpPr>
          <p:nvPr>
            <p:ph idx="1"/>
          </p:nvPr>
        </p:nvSpPr>
        <p:spPr>
          <a:xfrm>
            <a:off x="195649" y="1249680"/>
            <a:ext cx="5710299" cy="4910003"/>
          </a:xfrm>
        </p:spPr>
        <p:txBody>
          <a:bodyPr>
            <a:normAutofit/>
          </a:bodyPr>
          <a:lstStyle/>
          <a:p>
            <a:r>
              <a:rPr lang="en-US" dirty="0"/>
              <a:t>Compatible standard RISC-V Tools versions </a:t>
            </a:r>
          </a:p>
          <a:p>
            <a:r>
              <a:rPr lang="en-US" dirty="0"/>
              <a:t>ESP-Tools as a non-standard equivalent SW tools package with custom accelerator extensions (</a:t>
            </a:r>
            <a:r>
              <a:rPr lang="en-US" dirty="0" err="1"/>
              <a:t>Hwacha</a:t>
            </a:r>
            <a:r>
              <a:rPr lang="en-US" dirty="0"/>
              <a:t>, </a:t>
            </a:r>
            <a:r>
              <a:rPr lang="en-US" dirty="0" err="1"/>
              <a:t>Gemmini</a:t>
            </a:r>
            <a:r>
              <a:rPr lang="en-US" dirty="0"/>
              <a:t>)</a:t>
            </a:r>
          </a:p>
          <a:p>
            <a:r>
              <a:rPr lang="en-US" dirty="0" err="1"/>
              <a:t>Libgloss</a:t>
            </a:r>
            <a:r>
              <a:rPr lang="en-US" dirty="0"/>
              <a:t> based bare-metal tests</a:t>
            </a:r>
          </a:p>
          <a:p>
            <a:r>
              <a:rPr lang="en-US" dirty="0" err="1"/>
              <a:t>FireMarshal</a:t>
            </a:r>
            <a:r>
              <a:rPr lang="en-US" dirty="0"/>
              <a:t> workload and Linux distro management</a:t>
            </a:r>
          </a:p>
        </p:txBody>
      </p:sp>
      <p:sp>
        <p:nvSpPr>
          <p:cNvPr id="4" name="Slide Number Placeholder 3">
            <a:extLst>
              <a:ext uri="{FF2B5EF4-FFF2-40B4-BE49-F238E27FC236}">
                <a16:creationId xmlns:a16="http://schemas.microsoft.com/office/drawing/2014/main" id="{02366009-0B86-4A74-ADE9-FF03A4012B81}"/>
              </a:ext>
            </a:extLst>
          </p:cNvPr>
          <p:cNvSpPr>
            <a:spLocks noGrp="1"/>
          </p:cNvSpPr>
          <p:nvPr>
            <p:ph type="sldNum" sz="quarter" idx="12"/>
          </p:nvPr>
        </p:nvSpPr>
        <p:spPr/>
        <p:txBody>
          <a:bodyPr/>
          <a:lstStyle/>
          <a:p>
            <a:fld id="{42C40DD9-8249-4E21-95CB-610A872E54F3}" type="slidenum">
              <a:rPr lang="en-US" smtClean="0"/>
              <a:t>13</a:t>
            </a:fld>
            <a:endParaRPr lang="en-US"/>
          </a:p>
        </p:txBody>
      </p:sp>
      <p:pic>
        <p:nvPicPr>
          <p:cNvPr id="7" name="Picture 6">
            <a:extLst>
              <a:ext uri="{FF2B5EF4-FFF2-40B4-BE49-F238E27FC236}">
                <a16:creationId xmlns:a16="http://schemas.microsoft.com/office/drawing/2014/main" id="{59C2F2B1-8BD2-4699-BE39-B2647A6CDE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7479" y="1506072"/>
            <a:ext cx="5276698" cy="4346089"/>
          </a:xfrm>
          <a:prstGeom prst="rect">
            <a:avLst/>
          </a:prstGeom>
        </p:spPr>
      </p:pic>
    </p:spTree>
    <p:extLst>
      <p:ext uri="{BB962C8B-B14F-4D97-AF65-F5344CB8AC3E}">
        <p14:creationId xmlns:p14="http://schemas.microsoft.com/office/powerpoint/2010/main" val="2221854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EA00F-B632-4F79-9C33-AF293B8E6B04}"/>
              </a:ext>
            </a:extLst>
          </p:cNvPr>
          <p:cNvSpPr>
            <a:spLocks noGrp="1"/>
          </p:cNvSpPr>
          <p:nvPr>
            <p:ph type="ctrTitle"/>
          </p:nvPr>
        </p:nvSpPr>
        <p:spPr/>
        <p:txBody>
          <a:bodyPr/>
          <a:lstStyle/>
          <a:p>
            <a:r>
              <a:rPr lang="en-US" dirty="0" err="1"/>
              <a:t>Chipyard</a:t>
            </a:r>
            <a:r>
              <a:rPr lang="en-US" dirty="0"/>
              <a:t> 1.4 Updates</a:t>
            </a:r>
          </a:p>
        </p:txBody>
      </p:sp>
    </p:spTree>
    <p:extLst>
      <p:ext uri="{BB962C8B-B14F-4D97-AF65-F5344CB8AC3E}">
        <p14:creationId xmlns:p14="http://schemas.microsoft.com/office/powerpoint/2010/main" val="227580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B8B4D-6981-4436-A120-9BE0B8C20DC6}"/>
              </a:ext>
            </a:extLst>
          </p:cNvPr>
          <p:cNvSpPr>
            <a:spLocks noGrp="1"/>
          </p:cNvSpPr>
          <p:nvPr>
            <p:ph type="title"/>
          </p:nvPr>
        </p:nvSpPr>
        <p:spPr/>
        <p:txBody>
          <a:bodyPr/>
          <a:lstStyle/>
          <a:p>
            <a:r>
              <a:rPr lang="en-US" dirty="0" err="1"/>
              <a:t>OpenSBI</a:t>
            </a:r>
            <a:r>
              <a:rPr lang="en-US" dirty="0"/>
              <a:t> Integration</a:t>
            </a:r>
          </a:p>
        </p:txBody>
      </p:sp>
      <p:sp>
        <p:nvSpPr>
          <p:cNvPr id="3" name="Content Placeholder 2">
            <a:extLst>
              <a:ext uri="{FF2B5EF4-FFF2-40B4-BE49-F238E27FC236}">
                <a16:creationId xmlns:a16="http://schemas.microsoft.com/office/drawing/2014/main" id="{16112CF6-834F-48D0-84DE-51F07AF2D9D7}"/>
              </a:ext>
            </a:extLst>
          </p:cNvPr>
          <p:cNvSpPr>
            <a:spLocks noGrp="1"/>
          </p:cNvSpPr>
          <p:nvPr>
            <p:ph idx="1"/>
          </p:nvPr>
        </p:nvSpPr>
        <p:spPr>
          <a:xfrm>
            <a:off x="195650" y="1249680"/>
            <a:ext cx="6486504" cy="4910003"/>
          </a:xfrm>
        </p:spPr>
        <p:txBody>
          <a:bodyPr>
            <a:normAutofit lnSpcReduction="10000"/>
          </a:bodyPr>
          <a:lstStyle/>
          <a:p>
            <a:r>
              <a:rPr lang="en-US" dirty="0" err="1"/>
              <a:t>OpenSBI</a:t>
            </a:r>
            <a:r>
              <a:rPr lang="en-US" dirty="0"/>
              <a:t> – Open-source implementation of RISC-V Supervisor Binary Interface (SBI) specifications.</a:t>
            </a:r>
          </a:p>
          <a:p>
            <a:pPr lvl="1"/>
            <a:r>
              <a:rPr lang="en-US" dirty="0"/>
              <a:t>PMP Support, Missing CSR emulation, Misaligned load/store</a:t>
            </a:r>
          </a:p>
          <a:p>
            <a:pPr lvl="1"/>
            <a:r>
              <a:rPr lang="en-US" dirty="0"/>
              <a:t>Flexible, layered approach</a:t>
            </a:r>
          </a:p>
          <a:p>
            <a:r>
              <a:rPr lang="en-US" dirty="0" err="1"/>
              <a:t>OpenSBI</a:t>
            </a:r>
            <a:r>
              <a:rPr lang="en-US" dirty="0"/>
              <a:t> Integration - </a:t>
            </a:r>
            <a:r>
              <a:rPr lang="en-US" dirty="0" err="1"/>
              <a:t>OpenSBI</a:t>
            </a:r>
            <a:r>
              <a:rPr lang="en-US" dirty="0"/>
              <a:t> as the default bootloader in </a:t>
            </a:r>
            <a:r>
              <a:rPr lang="en-US" dirty="0" err="1"/>
              <a:t>Chipyard</a:t>
            </a:r>
            <a:endParaRPr lang="en-US" dirty="0"/>
          </a:p>
          <a:p>
            <a:pPr lvl="1"/>
            <a:r>
              <a:rPr lang="en-US" dirty="0"/>
              <a:t>Helps to avoid SBI implementation fragmentation</a:t>
            </a:r>
          </a:p>
          <a:p>
            <a:pPr lvl="1"/>
            <a:r>
              <a:rPr lang="en-US" dirty="0"/>
              <a:t>Broader community support than </a:t>
            </a:r>
            <a:r>
              <a:rPr lang="en-US" dirty="0" err="1"/>
              <a:t>bbl</a:t>
            </a:r>
            <a:endParaRPr lang="en-US" dirty="0"/>
          </a:p>
          <a:p>
            <a:pPr lvl="1"/>
            <a:r>
              <a:rPr lang="en-US" dirty="0" err="1"/>
              <a:t>bbl</a:t>
            </a:r>
            <a:r>
              <a:rPr lang="en-US" dirty="0"/>
              <a:t> remains as an option for legacy workloads</a:t>
            </a:r>
          </a:p>
        </p:txBody>
      </p:sp>
      <p:sp>
        <p:nvSpPr>
          <p:cNvPr id="4" name="Slide Number Placeholder 3">
            <a:extLst>
              <a:ext uri="{FF2B5EF4-FFF2-40B4-BE49-F238E27FC236}">
                <a16:creationId xmlns:a16="http://schemas.microsoft.com/office/drawing/2014/main" id="{52B49A73-D0D8-4ACC-9EE0-DE91F4AEB24C}"/>
              </a:ext>
            </a:extLst>
          </p:cNvPr>
          <p:cNvSpPr>
            <a:spLocks noGrp="1"/>
          </p:cNvSpPr>
          <p:nvPr>
            <p:ph type="sldNum" sz="quarter" idx="12"/>
          </p:nvPr>
        </p:nvSpPr>
        <p:spPr/>
        <p:txBody>
          <a:bodyPr/>
          <a:lstStyle/>
          <a:p>
            <a:fld id="{42C40DD9-8249-4E21-95CB-610A872E54F3}" type="slidenum">
              <a:rPr lang="en-US" smtClean="0"/>
              <a:t>15</a:t>
            </a:fld>
            <a:endParaRPr lang="en-US"/>
          </a:p>
        </p:txBody>
      </p:sp>
      <p:pic>
        <p:nvPicPr>
          <p:cNvPr id="5" name="Picture 4">
            <a:extLst>
              <a:ext uri="{FF2B5EF4-FFF2-40B4-BE49-F238E27FC236}">
                <a16:creationId xmlns:a16="http://schemas.microsoft.com/office/drawing/2014/main" id="{27476E60-B8B5-4EF7-8532-FE8B5FC2EA10}"/>
              </a:ext>
            </a:extLst>
          </p:cNvPr>
          <p:cNvPicPr>
            <a:picLocks noChangeAspect="1"/>
          </p:cNvPicPr>
          <p:nvPr/>
        </p:nvPicPr>
        <p:blipFill>
          <a:blip r:embed="rId3"/>
          <a:stretch>
            <a:fillRect/>
          </a:stretch>
        </p:blipFill>
        <p:spPr>
          <a:xfrm>
            <a:off x="7943387" y="1343173"/>
            <a:ext cx="3459511" cy="2145323"/>
          </a:xfrm>
          <a:prstGeom prst="rect">
            <a:avLst/>
          </a:prstGeom>
        </p:spPr>
      </p:pic>
      <p:sp>
        <p:nvSpPr>
          <p:cNvPr id="6" name="TextBox 5">
            <a:extLst>
              <a:ext uri="{FF2B5EF4-FFF2-40B4-BE49-F238E27FC236}">
                <a16:creationId xmlns:a16="http://schemas.microsoft.com/office/drawing/2014/main" id="{6F232191-7BCE-4EA1-88FE-B5829FA7A1AC}"/>
              </a:ext>
            </a:extLst>
          </p:cNvPr>
          <p:cNvSpPr txBox="1"/>
          <p:nvPr/>
        </p:nvSpPr>
        <p:spPr>
          <a:xfrm>
            <a:off x="7576457" y="6199834"/>
            <a:ext cx="4074606" cy="400110"/>
          </a:xfrm>
          <a:prstGeom prst="rect">
            <a:avLst/>
          </a:prstGeom>
          <a:noFill/>
        </p:spPr>
        <p:txBody>
          <a:bodyPr wrap="square" rtlCol="0">
            <a:spAutoFit/>
          </a:bodyPr>
          <a:lstStyle/>
          <a:p>
            <a:r>
              <a:rPr lang="en-US" sz="1000" dirty="0"/>
              <a:t>Western Digital: </a:t>
            </a:r>
            <a:r>
              <a:rPr lang="en-US" sz="1000" dirty="0">
                <a:hlinkClick r:id="rId4"/>
              </a:rPr>
              <a:t>https://riscv.org/wp-content/uploads/2019/06/13.30-RISCV_OpenSBI_Deep_Dive_v5.pdf</a:t>
            </a:r>
            <a:r>
              <a:rPr lang="en-US" sz="1000" dirty="0"/>
              <a:t> </a:t>
            </a:r>
          </a:p>
        </p:txBody>
      </p:sp>
      <p:pic>
        <p:nvPicPr>
          <p:cNvPr id="7" name="Picture 6">
            <a:extLst>
              <a:ext uri="{FF2B5EF4-FFF2-40B4-BE49-F238E27FC236}">
                <a16:creationId xmlns:a16="http://schemas.microsoft.com/office/drawing/2014/main" id="{CA8C700E-2E9A-43BD-8342-C1ADFE62889C}"/>
              </a:ext>
            </a:extLst>
          </p:cNvPr>
          <p:cNvPicPr>
            <a:picLocks noChangeAspect="1"/>
          </p:cNvPicPr>
          <p:nvPr/>
        </p:nvPicPr>
        <p:blipFill>
          <a:blip r:embed="rId5"/>
          <a:stretch>
            <a:fillRect/>
          </a:stretch>
        </p:blipFill>
        <p:spPr>
          <a:xfrm>
            <a:off x="8368166" y="3818416"/>
            <a:ext cx="2233931" cy="2341267"/>
          </a:xfrm>
          <a:prstGeom prst="rect">
            <a:avLst/>
          </a:prstGeom>
        </p:spPr>
      </p:pic>
    </p:spTree>
    <p:extLst>
      <p:ext uri="{BB962C8B-B14F-4D97-AF65-F5344CB8AC3E}">
        <p14:creationId xmlns:p14="http://schemas.microsoft.com/office/powerpoint/2010/main" val="1116180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B8B4D-6981-4436-A120-9BE0B8C20DC6}"/>
              </a:ext>
            </a:extLst>
          </p:cNvPr>
          <p:cNvSpPr>
            <a:spLocks noGrp="1"/>
          </p:cNvSpPr>
          <p:nvPr>
            <p:ph type="title"/>
          </p:nvPr>
        </p:nvSpPr>
        <p:spPr/>
        <p:txBody>
          <a:bodyPr/>
          <a:lstStyle/>
          <a:p>
            <a:r>
              <a:rPr lang="en-US" dirty="0" err="1"/>
              <a:t>HarnessBinders</a:t>
            </a:r>
            <a:endParaRPr lang="en-US" dirty="0"/>
          </a:p>
        </p:txBody>
      </p:sp>
      <p:sp>
        <p:nvSpPr>
          <p:cNvPr id="3" name="Content Placeholder 2">
            <a:extLst>
              <a:ext uri="{FF2B5EF4-FFF2-40B4-BE49-F238E27FC236}">
                <a16:creationId xmlns:a16="http://schemas.microsoft.com/office/drawing/2014/main" id="{16112CF6-834F-48D0-84DE-51F07AF2D9D7}"/>
              </a:ext>
            </a:extLst>
          </p:cNvPr>
          <p:cNvSpPr>
            <a:spLocks noGrp="1"/>
          </p:cNvSpPr>
          <p:nvPr>
            <p:ph idx="1"/>
          </p:nvPr>
        </p:nvSpPr>
        <p:spPr>
          <a:xfrm>
            <a:off x="195649" y="1249680"/>
            <a:ext cx="11644355" cy="4910003"/>
          </a:xfrm>
        </p:spPr>
        <p:txBody>
          <a:bodyPr>
            <a:normAutofit lnSpcReduction="10000"/>
          </a:bodyPr>
          <a:lstStyle/>
          <a:p>
            <a:r>
              <a:rPr lang="en-US" dirty="0" err="1"/>
              <a:t>IOBinders</a:t>
            </a:r>
            <a:r>
              <a:rPr lang="en-US" dirty="0"/>
              <a:t>: generalized abstraction for IO interfaces from the chip perspective</a:t>
            </a:r>
          </a:p>
          <a:p>
            <a:pPr lvl="1"/>
            <a:r>
              <a:rPr lang="en-US" dirty="0" err="1"/>
              <a:t>IOCells</a:t>
            </a:r>
            <a:r>
              <a:rPr lang="en-US" dirty="0"/>
              <a:t> for test-chip </a:t>
            </a:r>
            <a:r>
              <a:rPr lang="en-US" dirty="0" err="1"/>
              <a:t>tapeout</a:t>
            </a:r>
            <a:endParaRPr lang="en-US" dirty="0"/>
          </a:p>
          <a:p>
            <a:pPr lvl="1"/>
            <a:r>
              <a:rPr lang="en-US" dirty="0"/>
              <a:t>Bridges for </a:t>
            </a:r>
            <a:r>
              <a:rPr lang="en-US" dirty="0" err="1"/>
              <a:t>FireSim</a:t>
            </a:r>
            <a:r>
              <a:rPr lang="en-US" dirty="0"/>
              <a:t> simulations</a:t>
            </a:r>
          </a:p>
          <a:p>
            <a:pPr lvl="1"/>
            <a:r>
              <a:rPr lang="en-US" dirty="0"/>
              <a:t>Passthrough wires for digital software RTL simulation</a:t>
            </a:r>
          </a:p>
          <a:p>
            <a:r>
              <a:rPr lang="en-US" dirty="0" err="1"/>
              <a:t>HarnessBinders</a:t>
            </a:r>
            <a:r>
              <a:rPr lang="en-US" dirty="0"/>
              <a:t>: generalized abstraction for IO interfaces from the test environment perspective</a:t>
            </a:r>
          </a:p>
          <a:p>
            <a:pPr lvl="1"/>
            <a:r>
              <a:rPr lang="en-US" dirty="0" err="1"/>
              <a:t>SystemVerilog</a:t>
            </a:r>
            <a:r>
              <a:rPr lang="en-US" dirty="0"/>
              <a:t> harness for software RTL simulation</a:t>
            </a:r>
          </a:p>
          <a:p>
            <a:pPr lvl="1"/>
            <a:r>
              <a:rPr lang="en-US" dirty="0" err="1"/>
              <a:t>FireSim</a:t>
            </a:r>
            <a:r>
              <a:rPr lang="en-US" dirty="0"/>
              <a:t> Harness with Golden Gate Passes</a:t>
            </a:r>
          </a:p>
          <a:p>
            <a:pPr lvl="1"/>
            <a:r>
              <a:rPr lang="en-US" dirty="0"/>
              <a:t>FPGA “shell” for local FPGA prototyping</a:t>
            </a:r>
          </a:p>
          <a:p>
            <a:pPr lvl="1"/>
            <a:r>
              <a:rPr lang="en-US" dirty="0"/>
              <a:t>FMC / host FPGA softcore interface for FPGA-</a:t>
            </a:r>
            <a:r>
              <a:rPr lang="en-US" dirty="0" err="1"/>
              <a:t>teathered</a:t>
            </a:r>
            <a:r>
              <a:rPr lang="en-US" dirty="0"/>
              <a:t> test-chip </a:t>
            </a:r>
            <a:r>
              <a:rPr lang="en-US" dirty="0" err="1"/>
              <a:t>bringup</a:t>
            </a:r>
            <a:endParaRPr lang="en-US" dirty="0"/>
          </a:p>
          <a:p>
            <a:r>
              <a:rPr lang="en-US" dirty="0"/>
              <a:t>Help converge pre-silicon and post-silicon testing environments</a:t>
            </a:r>
          </a:p>
        </p:txBody>
      </p:sp>
      <p:sp>
        <p:nvSpPr>
          <p:cNvPr id="4" name="Slide Number Placeholder 3">
            <a:extLst>
              <a:ext uri="{FF2B5EF4-FFF2-40B4-BE49-F238E27FC236}">
                <a16:creationId xmlns:a16="http://schemas.microsoft.com/office/drawing/2014/main" id="{52B49A73-D0D8-4ACC-9EE0-DE91F4AEB24C}"/>
              </a:ext>
            </a:extLst>
          </p:cNvPr>
          <p:cNvSpPr>
            <a:spLocks noGrp="1"/>
          </p:cNvSpPr>
          <p:nvPr>
            <p:ph type="sldNum" sz="quarter" idx="12"/>
          </p:nvPr>
        </p:nvSpPr>
        <p:spPr/>
        <p:txBody>
          <a:bodyPr/>
          <a:lstStyle/>
          <a:p>
            <a:fld id="{42C40DD9-8249-4E21-95CB-610A872E54F3}" type="slidenum">
              <a:rPr lang="en-US" smtClean="0"/>
              <a:t>16</a:t>
            </a:fld>
            <a:endParaRPr lang="en-US"/>
          </a:p>
        </p:txBody>
      </p:sp>
    </p:spTree>
    <p:extLst>
      <p:ext uri="{BB962C8B-B14F-4D97-AF65-F5344CB8AC3E}">
        <p14:creationId xmlns:p14="http://schemas.microsoft.com/office/powerpoint/2010/main" val="686070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B8B4D-6981-4436-A120-9BE0B8C20DC6}"/>
              </a:ext>
            </a:extLst>
          </p:cNvPr>
          <p:cNvSpPr>
            <a:spLocks noGrp="1"/>
          </p:cNvSpPr>
          <p:nvPr>
            <p:ph type="title"/>
          </p:nvPr>
        </p:nvSpPr>
        <p:spPr/>
        <p:txBody>
          <a:bodyPr/>
          <a:lstStyle/>
          <a:p>
            <a:r>
              <a:rPr lang="en-US" dirty="0"/>
              <a:t>Local FPGA Prototyping</a:t>
            </a:r>
          </a:p>
        </p:txBody>
      </p:sp>
      <p:sp>
        <p:nvSpPr>
          <p:cNvPr id="3" name="Content Placeholder 2">
            <a:extLst>
              <a:ext uri="{FF2B5EF4-FFF2-40B4-BE49-F238E27FC236}">
                <a16:creationId xmlns:a16="http://schemas.microsoft.com/office/drawing/2014/main" id="{16112CF6-834F-48D0-84DE-51F07AF2D9D7}"/>
              </a:ext>
            </a:extLst>
          </p:cNvPr>
          <p:cNvSpPr>
            <a:spLocks noGrp="1"/>
          </p:cNvSpPr>
          <p:nvPr>
            <p:ph idx="1"/>
          </p:nvPr>
        </p:nvSpPr>
        <p:spPr>
          <a:xfrm>
            <a:off x="195649" y="1249680"/>
            <a:ext cx="7285762" cy="4910003"/>
          </a:xfrm>
        </p:spPr>
        <p:txBody>
          <a:bodyPr>
            <a:normAutofit/>
          </a:bodyPr>
          <a:lstStyle/>
          <a:p>
            <a:r>
              <a:rPr lang="en-US" dirty="0"/>
              <a:t>FPGA prototyping vs. FPGA simulation/emulation</a:t>
            </a:r>
          </a:p>
          <a:p>
            <a:r>
              <a:rPr lang="en-US" dirty="0"/>
              <a:t>Initial support for VCU118 and Arty-7</a:t>
            </a:r>
          </a:p>
          <a:p>
            <a:r>
              <a:rPr lang="en-US" dirty="0"/>
              <a:t>Based on </a:t>
            </a:r>
            <a:r>
              <a:rPr lang="en-US" dirty="0" err="1"/>
              <a:t>SiFive</a:t>
            </a:r>
            <a:r>
              <a:rPr lang="en-US" dirty="0"/>
              <a:t> FPGA-shells</a:t>
            </a:r>
          </a:p>
          <a:p>
            <a:pPr lvl="1"/>
            <a:r>
              <a:rPr lang="en-US" dirty="0"/>
              <a:t>Enables expansion to additional FPGAs supported by </a:t>
            </a:r>
            <a:r>
              <a:rPr lang="en-US" dirty="0" err="1"/>
              <a:t>fpga</a:t>
            </a:r>
            <a:r>
              <a:rPr lang="en-US" dirty="0"/>
              <a:t>-shells</a:t>
            </a:r>
          </a:p>
          <a:p>
            <a:pPr lvl="1"/>
            <a:r>
              <a:rPr lang="en-US" dirty="0" err="1"/>
              <a:t>HarnessBinders</a:t>
            </a:r>
            <a:endParaRPr lang="en-US" dirty="0"/>
          </a:p>
          <a:p>
            <a:r>
              <a:rPr lang="en-US" dirty="0"/>
              <a:t>Can be used for test-chip </a:t>
            </a:r>
            <a:r>
              <a:rPr lang="en-US" dirty="0" err="1"/>
              <a:t>bringup</a:t>
            </a:r>
            <a:endParaRPr lang="en-US" dirty="0"/>
          </a:p>
          <a:p>
            <a:pPr lvl="1"/>
            <a:r>
              <a:rPr lang="en-US" dirty="0"/>
              <a:t>Testing using </a:t>
            </a:r>
            <a:r>
              <a:rPr lang="en-US" dirty="0" err="1"/>
              <a:t>SonicBOOM</a:t>
            </a:r>
            <a:r>
              <a:rPr lang="en-US" dirty="0"/>
              <a:t> FPGA host</a:t>
            </a:r>
          </a:p>
          <a:p>
            <a:r>
              <a:rPr lang="en-US" dirty="0"/>
              <a:t>Future work includes PCIe-based interface and </a:t>
            </a:r>
            <a:r>
              <a:rPr lang="en-US" dirty="0" err="1"/>
              <a:t>FireSim</a:t>
            </a:r>
            <a:r>
              <a:rPr lang="en-US" dirty="0"/>
              <a:t> support</a:t>
            </a:r>
          </a:p>
          <a:p>
            <a:pPr lvl="1"/>
            <a:endParaRPr lang="en-US" dirty="0"/>
          </a:p>
        </p:txBody>
      </p:sp>
      <p:sp>
        <p:nvSpPr>
          <p:cNvPr id="4" name="Slide Number Placeholder 3">
            <a:extLst>
              <a:ext uri="{FF2B5EF4-FFF2-40B4-BE49-F238E27FC236}">
                <a16:creationId xmlns:a16="http://schemas.microsoft.com/office/drawing/2014/main" id="{52B49A73-D0D8-4ACC-9EE0-DE91F4AEB24C}"/>
              </a:ext>
            </a:extLst>
          </p:cNvPr>
          <p:cNvSpPr>
            <a:spLocks noGrp="1"/>
          </p:cNvSpPr>
          <p:nvPr>
            <p:ph type="sldNum" sz="quarter" idx="12"/>
          </p:nvPr>
        </p:nvSpPr>
        <p:spPr/>
        <p:txBody>
          <a:bodyPr/>
          <a:lstStyle/>
          <a:p>
            <a:fld id="{42C40DD9-8249-4E21-95CB-610A872E54F3}" type="slidenum">
              <a:rPr lang="en-US" smtClean="0"/>
              <a:t>17</a:t>
            </a:fld>
            <a:endParaRPr lang="en-US"/>
          </a:p>
        </p:txBody>
      </p:sp>
      <p:pic>
        <p:nvPicPr>
          <p:cNvPr id="1026" name="Picture 2" descr="Xilinx Virtex UltraScale+ FPGA VCU118 Evaluation Kit">
            <a:extLst>
              <a:ext uri="{FF2B5EF4-FFF2-40B4-BE49-F238E27FC236}">
                <a16:creationId xmlns:a16="http://schemas.microsoft.com/office/drawing/2014/main" id="{906FC8FF-4AD2-41FA-B754-A85BBCFCFD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270" t="8140" r="5519" b="5165"/>
          <a:stretch/>
        </p:blipFill>
        <p:spPr bwMode="auto">
          <a:xfrm>
            <a:off x="7481411" y="1477109"/>
            <a:ext cx="4514940" cy="3180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829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B8B4D-6981-4436-A120-9BE0B8C20DC6}"/>
              </a:ext>
            </a:extLst>
          </p:cNvPr>
          <p:cNvSpPr>
            <a:spLocks noGrp="1"/>
          </p:cNvSpPr>
          <p:nvPr>
            <p:ph type="title"/>
          </p:nvPr>
        </p:nvSpPr>
        <p:spPr/>
        <p:txBody>
          <a:bodyPr/>
          <a:lstStyle/>
          <a:p>
            <a:r>
              <a:rPr lang="en-US" dirty="0" err="1"/>
              <a:t>MultiClock</a:t>
            </a:r>
            <a:r>
              <a:rPr lang="en-US" dirty="0"/>
              <a:t> Support</a:t>
            </a:r>
          </a:p>
        </p:txBody>
      </p:sp>
      <p:sp>
        <p:nvSpPr>
          <p:cNvPr id="3" name="Content Placeholder 2">
            <a:extLst>
              <a:ext uri="{FF2B5EF4-FFF2-40B4-BE49-F238E27FC236}">
                <a16:creationId xmlns:a16="http://schemas.microsoft.com/office/drawing/2014/main" id="{16112CF6-834F-48D0-84DE-51F07AF2D9D7}"/>
              </a:ext>
            </a:extLst>
          </p:cNvPr>
          <p:cNvSpPr>
            <a:spLocks noGrp="1"/>
          </p:cNvSpPr>
          <p:nvPr>
            <p:ph idx="1"/>
          </p:nvPr>
        </p:nvSpPr>
        <p:spPr>
          <a:xfrm>
            <a:off x="195650" y="1249680"/>
            <a:ext cx="5774844" cy="4910003"/>
          </a:xfrm>
        </p:spPr>
        <p:txBody>
          <a:bodyPr>
            <a:normAutofit/>
          </a:bodyPr>
          <a:lstStyle/>
          <a:p>
            <a:r>
              <a:rPr lang="en-US" dirty="0"/>
              <a:t>Diplomatic clocking</a:t>
            </a:r>
          </a:p>
          <a:p>
            <a:r>
              <a:rPr lang="en-US" dirty="0" err="1"/>
              <a:t>Multiclock</a:t>
            </a:r>
            <a:r>
              <a:rPr lang="en-US" dirty="0"/>
              <a:t> config fragments</a:t>
            </a:r>
          </a:p>
          <a:p>
            <a:pPr lvl="1"/>
            <a:r>
              <a:rPr lang="en-US" dirty="0"/>
              <a:t>Bus frequency specification</a:t>
            </a:r>
          </a:p>
          <a:p>
            <a:pPr lvl="1"/>
            <a:r>
              <a:rPr lang="en-US" dirty="0"/>
              <a:t>Crossing specification</a:t>
            </a:r>
          </a:p>
          <a:p>
            <a:r>
              <a:rPr lang="en-US" dirty="0"/>
              <a:t>Divide-only PLL model </a:t>
            </a:r>
            <a:r>
              <a:rPr lang="en-US" dirty="0" err="1"/>
              <a:t>multiclock</a:t>
            </a:r>
            <a:r>
              <a:rPr lang="en-US" dirty="0"/>
              <a:t> simulation harness (</a:t>
            </a:r>
            <a:r>
              <a:rPr lang="en-US" dirty="0" err="1"/>
              <a:t>FireSim</a:t>
            </a:r>
            <a:r>
              <a:rPr lang="en-US" dirty="0"/>
              <a:t>, VCS, </a:t>
            </a:r>
            <a:r>
              <a:rPr lang="en-US" dirty="0" err="1"/>
              <a:t>Verilator</a:t>
            </a:r>
            <a:r>
              <a:rPr lang="en-US" dirty="0"/>
              <a:t>)</a:t>
            </a:r>
          </a:p>
          <a:p>
            <a:pPr lvl="1"/>
            <a:r>
              <a:rPr lang="en-US" dirty="0"/>
              <a:t>Automatically compute highest common frequency</a:t>
            </a:r>
          </a:p>
          <a:p>
            <a:pPr lvl="1"/>
            <a:endParaRPr lang="en-US" dirty="0"/>
          </a:p>
        </p:txBody>
      </p:sp>
      <p:sp>
        <p:nvSpPr>
          <p:cNvPr id="4" name="Slide Number Placeholder 3">
            <a:extLst>
              <a:ext uri="{FF2B5EF4-FFF2-40B4-BE49-F238E27FC236}">
                <a16:creationId xmlns:a16="http://schemas.microsoft.com/office/drawing/2014/main" id="{52B49A73-D0D8-4ACC-9EE0-DE91F4AEB24C}"/>
              </a:ext>
            </a:extLst>
          </p:cNvPr>
          <p:cNvSpPr>
            <a:spLocks noGrp="1"/>
          </p:cNvSpPr>
          <p:nvPr>
            <p:ph type="sldNum" sz="quarter" idx="12"/>
          </p:nvPr>
        </p:nvSpPr>
        <p:spPr/>
        <p:txBody>
          <a:bodyPr/>
          <a:lstStyle/>
          <a:p>
            <a:fld id="{42C40DD9-8249-4E21-95CB-610A872E54F3}" type="slidenum">
              <a:rPr lang="en-US" smtClean="0"/>
              <a:t>18</a:t>
            </a:fld>
            <a:endParaRPr lang="en-US" dirty="0"/>
          </a:p>
        </p:txBody>
      </p:sp>
      <p:sp>
        <p:nvSpPr>
          <p:cNvPr id="7" name="TextBox 6">
            <a:extLst>
              <a:ext uri="{FF2B5EF4-FFF2-40B4-BE49-F238E27FC236}">
                <a16:creationId xmlns:a16="http://schemas.microsoft.com/office/drawing/2014/main" id="{39AEEC87-7C30-467E-80B2-F7C69E506E34}"/>
              </a:ext>
            </a:extLst>
          </p:cNvPr>
          <p:cNvSpPr txBox="1"/>
          <p:nvPr/>
        </p:nvSpPr>
        <p:spPr>
          <a:xfrm>
            <a:off x="6096000" y="1336119"/>
            <a:ext cx="5985879" cy="2092881"/>
          </a:xfrm>
          <a:prstGeom prst="rect">
            <a:avLst/>
          </a:prstGeom>
          <a:noFill/>
        </p:spPr>
        <p:txBody>
          <a:bodyPr wrap="square" rtlCol="0">
            <a:spAutoFit/>
          </a:bodyPr>
          <a:lstStyle/>
          <a:p>
            <a:r>
              <a:rPr lang="en-US" sz="1000" dirty="0">
                <a:latin typeface="Courier New" panose="02070309020205020404" pitchFamily="49" charset="0"/>
                <a:cs typeface="Courier New" panose="02070309020205020404" pitchFamily="49" charset="0"/>
              </a:rPr>
              <a:t>class </a:t>
            </a:r>
            <a:r>
              <a:rPr lang="en-US" sz="1000" dirty="0" err="1">
                <a:latin typeface="Courier New" panose="02070309020205020404" pitchFamily="49" charset="0"/>
                <a:cs typeface="Courier New" panose="02070309020205020404" pitchFamily="49" charset="0"/>
              </a:rPr>
              <a:t>MulticlockRocketConfig</a:t>
            </a:r>
            <a:r>
              <a:rPr lang="en-US" sz="1000" dirty="0">
                <a:latin typeface="Courier New" panose="02070309020205020404" pitchFamily="49" charset="0"/>
                <a:cs typeface="Courier New" panose="02070309020205020404" pitchFamily="49" charset="0"/>
              </a:rPr>
              <a:t> extends Config(</a:t>
            </a:r>
          </a:p>
          <a:p>
            <a:r>
              <a:rPr lang="en-US" sz="1000" dirty="0">
                <a:latin typeface="Courier New" panose="02070309020205020404" pitchFamily="49" charset="0"/>
                <a:cs typeface="Courier New" panose="02070309020205020404" pitchFamily="49" charset="0"/>
              </a:rPr>
              <a:t>  new </a:t>
            </a:r>
            <a:r>
              <a:rPr lang="en-US" sz="1000" dirty="0" err="1">
                <a:latin typeface="Courier New" panose="02070309020205020404" pitchFamily="49" charset="0"/>
                <a:cs typeface="Courier New" panose="02070309020205020404" pitchFamily="49" charset="0"/>
              </a:rPr>
              <a:t>freechips.rocketchip.subsystem.WithNBigCores</a:t>
            </a:r>
            <a:r>
              <a:rPr lang="en-US" sz="1000" dirty="0">
                <a:latin typeface="Courier New" panose="02070309020205020404" pitchFamily="49" charset="0"/>
                <a:cs typeface="Courier New" panose="02070309020205020404" pitchFamily="49" charset="0"/>
              </a:rPr>
              <a:t>(1) ++</a:t>
            </a:r>
          </a:p>
          <a:p>
            <a:r>
              <a:rPr lang="en-US" sz="1000" dirty="0">
                <a:latin typeface="Courier New" panose="02070309020205020404" pitchFamily="49" charset="0"/>
                <a:cs typeface="Courier New" panose="02070309020205020404" pitchFamily="49" charset="0"/>
              </a:rPr>
              <a:t>  new </a:t>
            </a:r>
            <a:r>
              <a:rPr lang="en-US" sz="1000" dirty="0" err="1">
                <a:latin typeface="Courier New" panose="02070309020205020404" pitchFamily="49" charset="0"/>
                <a:cs typeface="Courier New" panose="02070309020205020404" pitchFamily="49" charset="0"/>
              </a:rPr>
              <a:t>chipyard.config.WithTileFrequency</a:t>
            </a:r>
            <a:r>
              <a:rPr lang="en-US" sz="1000" dirty="0">
                <a:latin typeface="Courier New" panose="02070309020205020404" pitchFamily="49" charset="0"/>
                <a:cs typeface="Courier New" panose="02070309020205020404" pitchFamily="49" charset="0"/>
              </a:rPr>
              <a:t>(1600.0) ++</a:t>
            </a:r>
          </a:p>
          <a:p>
            <a:r>
              <a:rPr lang="en-US" sz="1000" dirty="0">
                <a:latin typeface="Courier New" panose="02070309020205020404" pitchFamily="49" charset="0"/>
                <a:cs typeface="Courier New" panose="02070309020205020404" pitchFamily="49" charset="0"/>
              </a:rPr>
              <a:t>  new </a:t>
            </a:r>
            <a:r>
              <a:rPr lang="en-US" sz="1000" dirty="0" err="1">
                <a:latin typeface="Courier New" panose="02070309020205020404" pitchFamily="49" charset="0"/>
                <a:cs typeface="Courier New" panose="02070309020205020404" pitchFamily="49" charset="0"/>
              </a:rPr>
              <a:t>chipyard.config.WithSystemBusFrequency</a:t>
            </a:r>
            <a:r>
              <a:rPr lang="en-US" sz="1000" dirty="0">
                <a:latin typeface="Courier New" panose="02070309020205020404" pitchFamily="49" charset="0"/>
                <a:cs typeface="Courier New" panose="02070309020205020404" pitchFamily="49" charset="0"/>
              </a:rPr>
              <a:t>(800.0) ++ </a:t>
            </a:r>
          </a:p>
          <a:p>
            <a:r>
              <a:rPr lang="en-US" sz="1000" dirty="0">
                <a:latin typeface="Courier New" panose="02070309020205020404" pitchFamily="49" charset="0"/>
                <a:cs typeface="Courier New" panose="02070309020205020404" pitchFamily="49" charset="0"/>
              </a:rPr>
              <a:t>  new </a:t>
            </a:r>
            <a:r>
              <a:rPr lang="en-US" sz="1000" dirty="0" err="1">
                <a:latin typeface="Courier New" panose="02070309020205020404" pitchFamily="49" charset="0"/>
                <a:cs typeface="Courier New" panose="02070309020205020404" pitchFamily="49" charset="0"/>
              </a:rPr>
              <a:t>chipyard.config.WithMemoryBusFrequency</a:t>
            </a:r>
            <a:r>
              <a:rPr lang="en-US" sz="1000" dirty="0">
                <a:latin typeface="Courier New" panose="02070309020205020404" pitchFamily="49" charset="0"/>
                <a:cs typeface="Courier New" panose="02070309020205020404" pitchFamily="49" charset="0"/>
              </a:rPr>
              <a:t>(1000.0) ++</a:t>
            </a:r>
          </a:p>
          <a:p>
            <a:r>
              <a:rPr lang="en-US" sz="1000" dirty="0">
                <a:latin typeface="Courier New" panose="02070309020205020404" pitchFamily="49" charset="0"/>
                <a:cs typeface="Courier New" panose="02070309020205020404" pitchFamily="49" charset="0"/>
              </a:rPr>
              <a:t>  new </a:t>
            </a:r>
            <a:r>
              <a:rPr lang="en-US" sz="1000" dirty="0" err="1">
                <a:latin typeface="Courier New" panose="02070309020205020404" pitchFamily="49" charset="0"/>
                <a:cs typeface="Courier New" panose="02070309020205020404" pitchFamily="49" charset="0"/>
              </a:rPr>
              <a:t>chipyard.config.WithPeripheryBusFrequency</a:t>
            </a:r>
            <a:r>
              <a:rPr lang="en-US" sz="1000" dirty="0">
                <a:latin typeface="Courier New" panose="02070309020205020404" pitchFamily="49" charset="0"/>
                <a:cs typeface="Courier New" panose="02070309020205020404" pitchFamily="49" charset="0"/>
              </a:rPr>
              <a:t>(100) ++</a:t>
            </a:r>
          </a:p>
          <a:p>
            <a:r>
              <a:rPr lang="en-US" sz="1000" dirty="0">
                <a:latin typeface="Courier New" panose="02070309020205020404" pitchFamily="49" charset="0"/>
                <a:cs typeface="Courier New" panose="02070309020205020404" pitchFamily="49" charset="0"/>
              </a:rPr>
              <a:t>  new </a:t>
            </a:r>
            <a:r>
              <a:rPr lang="en-US" sz="1000" dirty="0" err="1">
                <a:latin typeface="Courier New" panose="02070309020205020404" pitchFamily="49" charset="0"/>
                <a:cs typeface="Courier New" panose="02070309020205020404" pitchFamily="49" charset="0"/>
              </a:rPr>
              <a:t>chipyard.config.WithSystemBusFrequencyAsDefault</a:t>
            </a:r>
            <a:r>
              <a:rPr lang="en-US" sz="1000" dirty="0">
                <a:latin typeface="Courier New" panose="02070309020205020404" pitchFamily="49" charset="0"/>
                <a:cs typeface="Courier New" panose="02070309020205020404" pitchFamily="49" charset="0"/>
              </a:rPr>
              <a:t> ++ </a:t>
            </a:r>
          </a:p>
          <a:p>
            <a:r>
              <a:rPr lang="en-US" sz="1000" dirty="0">
                <a:latin typeface="Courier New" panose="02070309020205020404" pitchFamily="49" charset="0"/>
                <a:cs typeface="Courier New" panose="02070309020205020404" pitchFamily="49" charset="0"/>
              </a:rPr>
              <a:t>  new </a:t>
            </a:r>
            <a:r>
              <a:rPr lang="en-US" sz="1000" dirty="0" err="1">
                <a:latin typeface="Courier New" panose="02070309020205020404" pitchFamily="49" charset="0"/>
                <a:cs typeface="Courier New" panose="02070309020205020404" pitchFamily="49" charset="0"/>
              </a:rPr>
              <a:t>chipyard.config.WithCbusToPbusCrossingType</a:t>
            </a:r>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AsynchronousCrossing</a:t>
            </a:r>
            <a:r>
              <a:rPr lang="en-US" sz="1000" dirty="0">
                <a:latin typeface="Courier New" panose="02070309020205020404" pitchFamily="49" charset="0"/>
                <a:cs typeface="Courier New" panose="02070309020205020404" pitchFamily="49" charset="0"/>
              </a:rPr>
              <a:t>()) ++</a:t>
            </a:r>
          </a:p>
          <a:p>
            <a:r>
              <a:rPr lang="en-US" sz="1000" dirty="0">
                <a:latin typeface="Courier New" panose="02070309020205020404" pitchFamily="49" charset="0"/>
                <a:cs typeface="Courier New" panose="02070309020205020404" pitchFamily="49" charset="0"/>
              </a:rPr>
              <a:t>  new </a:t>
            </a:r>
            <a:r>
              <a:rPr lang="en-US" sz="1000" dirty="0" err="1">
                <a:latin typeface="Courier New" panose="02070309020205020404" pitchFamily="49" charset="0"/>
                <a:cs typeface="Courier New" panose="02070309020205020404" pitchFamily="49" charset="0"/>
              </a:rPr>
              <a:t>chipyard.config.WithSbusToMbusCrossingType</a:t>
            </a:r>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AsynchronousCrossing</a:t>
            </a:r>
            <a:r>
              <a:rPr lang="en-US" sz="1000" dirty="0">
                <a:latin typeface="Courier New" panose="02070309020205020404" pitchFamily="49" charset="0"/>
                <a:cs typeface="Courier New" panose="02070309020205020404" pitchFamily="49" charset="0"/>
              </a:rPr>
              <a:t>()) ++</a:t>
            </a:r>
          </a:p>
          <a:p>
            <a:r>
              <a:rPr lang="en-US" sz="1000" dirty="0">
                <a:latin typeface="Courier New" panose="02070309020205020404" pitchFamily="49" charset="0"/>
                <a:cs typeface="Courier New" panose="02070309020205020404" pitchFamily="49" charset="0"/>
              </a:rPr>
              <a:t>  new </a:t>
            </a:r>
            <a:r>
              <a:rPr lang="en-US" sz="1000" dirty="0" err="1">
                <a:latin typeface="Courier New" panose="02070309020205020404" pitchFamily="49" charset="0"/>
                <a:cs typeface="Courier New" panose="02070309020205020404" pitchFamily="49" charset="0"/>
              </a:rPr>
              <a:t>freechips.rocketchip.subsystem.WithRationalRocketTiles</a:t>
            </a:r>
            <a:r>
              <a:rPr lang="en-US" sz="1000" dirty="0">
                <a:latin typeface="Courier New" panose="02070309020205020404" pitchFamily="49" charset="0"/>
                <a:cs typeface="Courier New" panose="02070309020205020404" pitchFamily="49" charset="0"/>
              </a:rPr>
              <a:t> ++</a:t>
            </a:r>
          </a:p>
          <a:p>
            <a:r>
              <a:rPr lang="en-US" sz="1000" dirty="0">
                <a:latin typeface="Courier New" panose="02070309020205020404" pitchFamily="49" charset="0"/>
                <a:cs typeface="Courier New" panose="02070309020205020404" pitchFamily="49" charset="0"/>
              </a:rPr>
              <a:t>  new </a:t>
            </a:r>
            <a:r>
              <a:rPr lang="en-US" sz="1000" dirty="0" err="1">
                <a:latin typeface="Courier New" panose="02070309020205020404" pitchFamily="49" charset="0"/>
                <a:cs typeface="Courier New" panose="02070309020205020404" pitchFamily="49" charset="0"/>
              </a:rPr>
              <a:t>testchipip.WithAsynchronousSerialSlaveCrossing</a:t>
            </a:r>
            <a:r>
              <a:rPr lang="en-US" sz="1000" dirty="0">
                <a:latin typeface="Courier New" panose="02070309020205020404" pitchFamily="49" charset="0"/>
                <a:cs typeface="Courier New" panose="02070309020205020404" pitchFamily="49" charset="0"/>
              </a:rPr>
              <a:t> ++</a:t>
            </a:r>
          </a:p>
          <a:p>
            <a:r>
              <a:rPr lang="en-US" sz="1000" dirty="0">
                <a:latin typeface="Courier New" panose="02070309020205020404" pitchFamily="49" charset="0"/>
                <a:cs typeface="Courier New" panose="02070309020205020404" pitchFamily="49" charset="0"/>
              </a:rPr>
              <a:t>  new </a:t>
            </a:r>
            <a:r>
              <a:rPr lang="en-US" sz="1000" dirty="0" err="1">
                <a:latin typeface="Courier New" panose="02070309020205020404" pitchFamily="49" charset="0"/>
                <a:cs typeface="Courier New" panose="02070309020205020404" pitchFamily="49" charset="0"/>
              </a:rPr>
              <a:t>chipyard.config.AbstractConfig</a:t>
            </a:r>
            <a:r>
              <a:rPr lang="en-US" sz="1000" dirty="0">
                <a:latin typeface="Courier New" panose="02070309020205020404" pitchFamily="49" charset="0"/>
                <a:cs typeface="Courier New" panose="02070309020205020404" pitchFamily="49" charset="0"/>
              </a:rPr>
              <a:t>)</a:t>
            </a:r>
          </a:p>
          <a:p>
            <a:endParaRPr lang="en-US" sz="1000" dirty="0">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307B675B-AC3D-40F2-8DB7-6781D3215046}"/>
              </a:ext>
            </a:extLst>
          </p:cNvPr>
          <p:cNvPicPr>
            <a:picLocks noChangeAspect="1"/>
          </p:cNvPicPr>
          <p:nvPr/>
        </p:nvPicPr>
        <p:blipFill>
          <a:blip r:embed="rId2"/>
          <a:stretch>
            <a:fillRect/>
          </a:stretch>
        </p:blipFill>
        <p:spPr>
          <a:xfrm>
            <a:off x="6642846" y="3612724"/>
            <a:ext cx="4297519" cy="2546959"/>
          </a:xfrm>
          <a:prstGeom prst="rect">
            <a:avLst/>
          </a:prstGeom>
        </p:spPr>
      </p:pic>
    </p:spTree>
    <p:extLst>
      <p:ext uri="{BB962C8B-B14F-4D97-AF65-F5344CB8AC3E}">
        <p14:creationId xmlns:p14="http://schemas.microsoft.com/office/powerpoint/2010/main" val="39145546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B8B4D-6981-4436-A120-9BE0B8C20DC6}"/>
              </a:ext>
            </a:extLst>
          </p:cNvPr>
          <p:cNvSpPr>
            <a:spLocks noGrp="1"/>
          </p:cNvSpPr>
          <p:nvPr>
            <p:ph type="title"/>
          </p:nvPr>
        </p:nvSpPr>
        <p:spPr/>
        <p:txBody>
          <a:bodyPr/>
          <a:lstStyle/>
          <a:p>
            <a:r>
              <a:rPr lang="en-US" dirty="0"/>
              <a:t>Unified Generator Improvements</a:t>
            </a:r>
          </a:p>
        </p:txBody>
      </p:sp>
      <p:sp>
        <p:nvSpPr>
          <p:cNvPr id="3" name="Content Placeholder 2">
            <a:extLst>
              <a:ext uri="{FF2B5EF4-FFF2-40B4-BE49-F238E27FC236}">
                <a16:creationId xmlns:a16="http://schemas.microsoft.com/office/drawing/2014/main" id="{16112CF6-834F-48D0-84DE-51F07AF2D9D7}"/>
              </a:ext>
            </a:extLst>
          </p:cNvPr>
          <p:cNvSpPr>
            <a:spLocks noGrp="1"/>
          </p:cNvSpPr>
          <p:nvPr>
            <p:ph idx="1"/>
          </p:nvPr>
        </p:nvSpPr>
        <p:spPr>
          <a:xfrm>
            <a:off x="195650" y="1249680"/>
            <a:ext cx="5774844" cy="4910003"/>
          </a:xfrm>
        </p:spPr>
        <p:txBody>
          <a:bodyPr>
            <a:normAutofit/>
          </a:bodyPr>
          <a:lstStyle/>
          <a:p>
            <a:r>
              <a:rPr lang="en-US" dirty="0"/>
              <a:t>Use </a:t>
            </a:r>
            <a:r>
              <a:rPr lang="en-US" dirty="0" err="1"/>
              <a:t>Chipyard</a:t>
            </a:r>
            <a:r>
              <a:rPr lang="en-US" dirty="0"/>
              <a:t> configs in </a:t>
            </a:r>
            <a:r>
              <a:rPr lang="en-US" dirty="0" err="1"/>
              <a:t>FireSim</a:t>
            </a:r>
            <a:r>
              <a:rPr lang="en-US" dirty="0"/>
              <a:t> build recipes</a:t>
            </a:r>
          </a:p>
          <a:p>
            <a:pPr lvl="1"/>
            <a:r>
              <a:rPr lang="en-US" dirty="0"/>
              <a:t>No need to duplicate configurations within the </a:t>
            </a:r>
            <a:r>
              <a:rPr lang="en-US" dirty="0" err="1"/>
              <a:t>FireChip</a:t>
            </a:r>
            <a:r>
              <a:rPr lang="en-US" dirty="0"/>
              <a:t> environment</a:t>
            </a:r>
          </a:p>
          <a:p>
            <a:r>
              <a:rPr lang="en-US" dirty="0"/>
              <a:t>Override default UART </a:t>
            </a:r>
            <a:r>
              <a:rPr lang="en-US" dirty="0" err="1"/>
              <a:t>baudrate</a:t>
            </a:r>
            <a:r>
              <a:rPr lang="en-US" dirty="0"/>
              <a:t> in </a:t>
            </a:r>
            <a:r>
              <a:rPr lang="en-US" dirty="0" err="1"/>
              <a:t>FireChip</a:t>
            </a:r>
            <a:endParaRPr lang="en-US" dirty="0"/>
          </a:p>
          <a:p>
            <a:pPr lvl="1"/>
            <a:r>
              <a:rPr lang="en-US" dirty="0"/>
              <a:t>Smoother experience when adjusting peripheral frequency</a:t>
            </a:r>
          </a:p>
        </p:txBody>
      </p:sp>
      <p:sp>
        <p:nvSpPr>
          <p:cNvPr id="4" name="Slide Number Placeholder 3">
            <a:extLst>
              <a:ext uri="{FF2B5EF4-FFF2-40B4-BE49-F238E27FC236}">
                <a16:creationId xmlns:a16="http://schemas.microsoft.com/office/drawing/2014/main" id="{52B49A73-D0D8-4ACC-9EE0-DE91F4AEB24C}"/>
              </a:ext>
            </a:extLst>
          </p:cNvPr>
          <p:cNvSpPr>
            <a:spLocks noGrp="1"/>
          </p:cNvSpPr>
          <p:nvPr>
            <p:ph type="sldNum" sz="quarter" idx="12"/>
          </p:nvPr>
        </p:nvSpPr>
        <p:spPr/>
        <p:txBody>
          <a:bodyPr/>
          <a:lstStyle/>
          <a:p>
            <a:fld id="{42C40DD9-8249-4E21-95CB-610A872E54F3}" type="slidenum">
              <a:rPr lang="en-US" smtClean="0"/>
              <a:t>19</a:t>
            </a:fld>
            <a:endParaRPr lang="en-US"/>
          </a:p>
        </p:txBody>
      </p:sp>
      <p:pic>
        <p:nvPicPr>
          <p:cNvPr id="5" name="Picture 4">
            <a:extLst>
              <a:ext uri="{FF2B5EF4-FFF2-40B4-BE49-F238E27FC236}">
                <a16:creationId xmlns:a16="http://schemas.microsoft.com/office/drawing/2014/main" id="{5F34FA93-0FD1-440E-8BAE-62261B0886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4894" y="2907094"/>
            <a:ext cx="3965385" cy="3449256"/>
          </a:xfrm>
          <a:prstGeom prst="rect">
            <a:avLst/>
          </a:prstGeom>
        </p:spPr>
      </p:pic>
      <p:sp>
        <p:nvSpPr>
          <p:cNvPr id="6" name="TextBox 5">
            <a:extLst>
              <a:ext uri="{FF2B5EF4-FFF2-40B4-BE49-F238E27FC236}">
                <a16:creationId xmlns:a16="http://schemas.microsoft.com/office/drawing/2014/main" id="{D5835133-C540-4C2B-95AF-97E5CBB84E46}"/>
              </a:ext>
            </a:extLst>
          </p:cNvPr>
          <p:cNvSpPr txBox="1"/>
          <p:nvPr/>
        </p:nvSpPr>
        <p:spPr>
          <a:xfrm>
            <a:off x="5922683" y="1302181"/>
            <a:ext cx="6200585" cy="1384995"/>
          </a:xfrm>
          <a:prstGeom prst="rect">
            <a:avLst/>
          </a:prstGeom>
          <a:noFill/>
          <a:ln>
            <a:solidFill>
              <a:schemeClr val="tx1"/>
            </a:solidFill>
          </a:ln>
        </p:spPr>
        <p:txBody>
          <a:bodyPr wrap="square" rtlCol="0">
            <a:spAutoFit/>
          </a:bodyPr>
          <a:lstStyle/>
          <a:p>
            <a:r>
              <a:rPr lang="en-US" sz="1200" dirty="0">
                <a:latin typeface="Courier New" panose="02070309020205020404" pitchFamily="49" charset="0"/>
                <a:cs typeface="Courier New" panose="02070309020205020404" pitchFamily="49" charset="0"/>
              </a:rPr>
              <a:t>[firesim-boom-singlecore-nic-l2-llc4mb-ddr3]</a:t>
            </a:r>
          </a:p>
          <a:p>
            <a:r>
              <a:rPr lang="en-US" sz="1200" dirty="0">
                <a:latin typeface="Courier New" panose="02070309020205020404" pitchFamily="49" charset="0"/>
                <a:cs typeface="Courier New" panose="02070309020205020404" pitchFamily="49" charset="0"/>
              </a:rPr>
              <a:t>DESIGN=</a:t>
            </a:r>
            <a:r>
              <a:rPr lang="en-US" sz="1200" dirty="0" err="1">
                <a:latin typeface="Courier New" panose="02070309020205020404" pitchFamily="49" charset="0"/>
                <a:cs typeface="Courier New" panose="02070309020205020404" pitchFamily="49" charset="0"/>
              </a:rPr>
              <a:t>FireSim</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TARGET_CONFIG=WithNIC_DDR3FRFCFSLLC4MB_WithDefaultFireSimBridges_</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WithFireSimConfigTweaks_chipyard.LargeBoomConfig</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PLATFORM_CONFIG=F65MHz_BaseF1Config</a:t>
            </a:r>
          </a:p>
          <a:p>
            <a:r>
              <a:rPr lang="en-US" sz="1200" dirty="0" err="1">
                <a:latin typeface="Courier New" panose="02070309020205020404" pitchFamily="49" charset="0"/>
                <a:cs typeface="Courier New" panose="02070309020205020404" pitchFamily="49" charset="0"/>
              </a:rPr>
              <a:t>instancetype</a:t>
            </a:r>
            <a:r>
              <a:rPr lang="en-US" sz="1200" dirty="0">
                <a:latin typeface="Courier New" panose="02070309020205020404" pitchFamily="49" charset="0"/>
                <a:cs typeface="Courier New" panose="02070309020205020404" pitchFamily="49" charset="0"/>
              </a:rPr>
              <a:t>=z1d.2xlarge</a:t>
            </a:r>
          </a:p>
          <a:p>
            <a:r>
              <a:rPr lang="en-US" sz="1200" dirty="0" err="1">
                <a:latin typeface="Courier New" panose="02070309020205020404" pitchFamily="49" charset="0"/>
                <a:cs typeface="Courier New" panose="02070309020205020404" pitchFamily="49" charset="0"/>
              </a:rPr>
              <a:t>deploytriplet</a:t>
            </a:r>
            <a:r>
              <a:rPr lang="en-US" sz="1200" dirty="0">
                <a:latin typeface="Courier New" panose="02070309020205020404" pitchFamily="49" charset="0"/>
                <a:cs typeface="Courier New" panose="02070309020205020404" pitchFamily="49" charset="0"/>
              </a:rPr>
              <a:t>=None</a:t>
            </a:r>
          </a:p>
        </p:txBody>
      </p:sp>
    </p:spTree>
    <p:extLst>
      <p:ext uri="{BB962C8B-B14F-4D97-AF65-F5344CB8AC3E}">
        <p14:creationId xmlns:p14="http://schemas.microsoft.com/office/powerpoint/2010/main" val="2617792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Generators Enable Specialization, Lower Design Cost</a:t>
            </a:r>
          </a:p>
        </p:txBody>
      </p:sp>
      <p:sp>
        <p:nvSpPr>
          <p:cNvPr id="3" name="Content Placeholder 2"/>
          <p:cNvSpPr>
            <a:spLocks noGrp="1"/>
          </p:cNvSpPr>
          <p:nvPr>
            <p:ph idx="1"/>
          </p:nvPr>
        </p:nvSpPr>
        <p:spPr>
          <a:xfrm>
            <a:off x="768955" y="1180213"/>
            <a:ext cx="5237035" cy="5076581"/>
          </a:xfrm>
        </p:spPr>
        <p:txBody>
          <a:bodyPr/>
          <a:lstStyle/>
          <a:p>
            <a:pPr marL="0" indent="0">
              <a:buNone/>
            </a:pPr>
            <a:r>
              <a:rPr lang="en-US" sz="1800" b="1" dirty="0"/>
              <a:t>Digital: Chisel3</a:t>
            </a:r>
          </a:p>
          <a:p>
            <a:pPr eaLnBrk="1" hangingPunct="1"/>
            <a:r>
              <a:rPr lang="en-US" sz="1800" dirty="0"/>
              <a:t>CHISEL: Constructing Hardware In Scala Embedded Language</a:t>
            </a:r>
          </a:p>
          <a:p>
            <a:pPr lvl="1" eaLnBrk="1" hangingPunct="1"/>
            <a:r>
              <a:rPr lang="en-US" sz="1600" dirty="0"/>
              <a:t>Open-source hardware construction language</a:t>
            </a:r>
          </a:p>
          <a:p>
            <a:pPr lvl="1" eaLnBrk="1" hangingPunct="1"/>
            <a:r>
              <a:rPr lang="en-US" sz="1600" dirty="0"/>
              <a:t>Software library whose classes represent hardware primitives</a:t>
            </a:r>
          </a:p>
          <a:p>
            <a:pPr lvl="1" eaLnBrk="1" hangingPunct="1"/>
            <a:r>
              <a:rPr lang="en-US" sz="1600" dirty="0"/>
              <a:t>Methods connect the classes together</a:t>
            </a:r>
          </a:p>
          <a:p>
            <a:pPr lvl="1" eaLnBrk="1" hangingPunct="1"/>
            <a:r>
              <a:rPr lang="en-US" sz="1600" dirty="0"/>
              <a:t>So executing the software constructs a graph representing the RTL</a:t>
            </a:r>
          </a:p>
          <a:p>
            <a:pPr eaLnBrk="1" hangingPunct="1"/>
            <a:r>
              <a:rPr lang="en-US" sz="1800" dirty="0"/>
              <a:t>Compiles to FIRRTL</a:t>
            </a:r>
          </a:p>
          <a:p>
            <a:pPr eaLnBrk="1" hangingPunct="1"/>
            <a:r>
              <a:rPr lang="en-US" sz="1800" dirty="0"/>
              <a:t>Emits Verilog + collaterals</a:t>
            </a:r>
          </a:p>
          <a:p>
            <a:pPr eaLnBrk="1" hangingPunct="1"/>
            <a:r>
              <a:rPr lang="en-US" sz="1800" dirty="0"/>
              <a:t>v.3.4 is current</a:t>
            </a:r>
          </a:p>
          <a:p>
            <a:pPr eaLnBrk="1" hangingPunct="1"/>
            <a:r>
              <a:rPr lang="en-US" sz="1800" dirty="0"/>
              <a:t>CHISEL/FIRRTL have graduated!</a:t>
            </a:r>
          </a:p>
          <a:p>
            <a:pPr lvl="1" eaLnBrk="1" hangingPunct="1"/>
            <a:r>
              <a:rPr lang="en-US" sz="1400" dirty="0"/>
              <a:t>Moved to CHIPS Alliance</a:t>
            </a:r>
          </a:p>
          <a:p>
            <a:pPr marL="0" indent="0" eaLnBrk="1" hangingPunct="1">
              <a:buNone/>
            </a:pPr>
            <a:endParaRPr lang="en-US" sz="1100" dirty="0"/>
          </a:p>
          <a:p>
            <a:pPr marL="0" indent="0" eaLnBrk="1" hangingPunct="1">
              <a:buNone/>
            </a:pPr>
            <a:r>
              <a:rPr lang="en-US" sz="1100" dirty="0"/>
              <a:t>J. Bachrach, </a:t>
            </a:r>
            <a:r>
              <a:rPr lang="en-US" sz="1100" i="1" dirty="0"/>
              <a:t>et al</a:t>
            </a:r>
            <a:r>
              <a:rPr lang="en-US" sz="1100" dirty="0"/>
              <a:t>, DAC 2012</a:t>
            </a:r>
            <a:endParaRPr lang="en-US" sz="1800" dirty="0"/>
          </a:p>
        </p:txBody>
      </p:sp>
      <p:sp>
        <p:nvSpPr>
          <p:cNvPr id="5" name="Content Placeholder 2"/>
          <p:cNvSpPr txBox="1">
            <a:spLocks/>
          </p:cNvSpPr>
          <p:nvPr/>
        </p:nvSpPr>
        <p:spPr bwMode="auto">
          <a:xfrm>
            <a:off x="6188772" y="1289396"/>
            <a:ext cx="5580620" cy="2115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Tx/>
              <a:buFont typeface="Wingdings" panose="05000000000000000000" pitchFamily="2" charset="2"/>
              <a:buChar char="o"/>
              <a:defRPr sz="2000">
                <a:solidFill>
                  <a:schemeClr val="tx1"/>
                </a:solidFill>
                <a:latin typeface="+mn-lt"/>
                <a:ea typeface="+mn-ea"/>
                <a:cs typeface="+mn-cs"/>
              </a:defRPr>
            </a:lvl1pPr>
            <a:lvl2pPr marL="908050" indent="-436563" algn="l" rtl="0" eaLnBrk="0" fontAlgn="base" hangingPunct="0">
              <a:spcBef>
                <a:spcPct val="20000"/>
              </a:spcBef>
              <a:spcAft>
                <a:spcPct val="0"/>
              </a:spcAft>
              <a:buClrTx/>
              <a:buFont typeface="Wingdings" panose="05000000000000000000" pitchFamily="2" charset="2"/>
              <a:buChar char="n"/>
              <a:defRPr sz="1800">
                <a:solidFill>
                  <a:schemeClr val="tx1"/>
                </a:solidFill>
                <a:latin typeface="+mn-lt"/>
              </a:defRPr>
            </a:lvl2pPr>
            <a:lvl3pPr marL="1304925" indent="-395288" algn="l" rtl="0" eaLnBrk="0" fontAlgn="base" hangingPunct="0">
              <a:spcBef>
                <a:spcPct val="20000"/>
              </a:spcBef>
              <a:spcAft>
                <a:spcPct val="0"/>
              </a:spcAft>
              <a:buClrTx/>
              <a:buFont typeface="Wingdings" panose="05000000000000000000" pitchFamily="2" charset="2"/>
              <a:buChar char="o"/>
              <a:defRPr sz="1600">
                <a:solidFill>
                  <a:schemeClr val="tx1"/>
                </a:solidFill>
                <a:latin typeface="+mn-lt"/>
              </a:defRPr>
            </a:lvl3pPr>
            <a:lvl4pPr marL="1693863" indent="-387350" algn="l" rtl="0" eaLnBrk="0" fontAlgn="base" hangingPunct="0">
              <a:spcBef>
                <a:spcPct val="20000"/>
              </a:spcBef>
              <a:spcAft>
                <a:spcPct val="0"/>
              </a:spcAft>
              <a:buClrTx/>
              <a:buFont typeface="Wingdings" panose="05000000000000000000" pitchFamily="2" charset="2"/>
              <a:buChar char="n"/>
              <a:defRPr sz="2000">
                <a:solidFill>
                  <a:schemeClr val="tx1"/>
                </a:solidFill>
                <a:latin typeface="+mn-lt"/>
              </a:defRPr>
            </a:lvl4pPr>
            <a:lvl5pPr marL="2093913" indent="-398463" algn="l" rtl="0" eaLnBrk="0" fontAlgn="base" hangingPunct="0">
              <a:spcBef>
                <a:spcPct val="25000"/>
              </a:spcBef>
              <a:spcAft>
                <a:spcPct val="0"/>
              </a:spcAft>
              <a:buClrTx/>
              <a:buFont typeface="Wingdings" panose="05000000000000000000" pitchFamily="2" charset="2"/>
              <a:buChar char="§"/>
              <a:defRPr sz="2000">
                <a:solidFill>
                  <a:schemeClr val="tx1"/>
                </a:solidFill>
                <a:latin typeface="+mn-lt"/>
              </a:defRPr>
            </a:lvl5pPr>
            <a:lvl6pPr marL="2551113" indent="-398463" algn="l" rtl="0" fontAlgn="base">
              <a:spcBef>
                <a:spcPct val="25000"/>
              </a:spcBef>
              <a:spcAft>
                <a:spcPct val="0"/>
              </a:spcAft>
              <a:buClr>
                <a:schemeClr val="accent2"/>
              </a:buClr>
              <a:buFont typeface="Wingdings" pitchFamily="2" charset="2"/>
              <a:buChar char="§"/>
              <a:defRPr sz="2000">
                <a:solidFill>
                  <a:schemeClr val="tx1"/>
                </a:solidFill>
                <a:latin typeface="+mn-lt"/>
              </a:defRPr>
            </a:lvl6pPr>
            <a:lvl7pPr marL="3008313" indent="-398463" algn="l" rtl="0" fontAlgn="base">
              <a:spcBef>
                <a:spcPct val="25000"/>
              </a:spcBef>
              <a:spcAft>
                <a:spcPct val="0"/>
              </a:spcAft>
              <a:buClr>
                <a:schemeClr val="accent2"/>
              </a:buClr>
              <a:buFont typeface="Wingdings" pitchFamily="2" charset="2"/>
              <a:buChar char="§"/>
              <a:defRPr sz="2000">
                <a:solidFill>
                  <a:schemeClr val="tx1"/>
                </a:solidFill>
                <a:latin typeface="+mn-lt"/>
              </a:defRPr>
            </a:lvl7pPr>
            <a:lvl8pPr marL="3465513" indent="-398463" algn="l" rtl="0" fontAlgn="base">
              <a:spcBef>
                <a:spcPct val="25000"/>
              </a:spcBef>
              <a:spcAft>
                <a:spcPct val="0"/>
              </a:spcAft>
              <a:buClr>
                <a:schemeClr val="accent2"/>
              </a:buClr>
              <a:buFont typeface="Wingdings" pitchFamily="2" charset="2"/>
              <a:buChar char="§"/>
              <a:defRPr sz="2000">
                <a:solidFill>
                  <a:schemeClr val="tx1"/>
                </a:solidFill>
                <a:latin typeface="+mn-lt"/>
              </a:defRPr>
            </a:lvl8pPr>
            <a:lvl9pPr marL="3922713" indent="-398463" algn="l" rtl="0" fontAlgn="base">
              <a:spcBef>
                <a:spcPct val="25000"/>
              </a:spcBef>
              <a:spcAft>
                <a:spcPct val="0"/>
              </a:spcAft>
              <a:buClr>
                <a:schemeClr val="accent2"/>
              </a:buClr>
              <a:buFont typeface="Wingdings" pitchFamily="2" charset="2"/>
              <a:buChar char="§"/>
              <a:defRPr sz="2000">
                <a:solidFill>
                  <a:schemeClr val="tx1"/>
                </a:solidFill>
                <a:latin typeface="+mn-lt"/>
              </a:defRPr>
            </a:lvl9pPr>
          </a:lstStyle>
          <a:p>
            <a:pPr marL="0" indent="0">
              <a:buNone/>
            </a:pPr>
            <a:r>
              <a:rPr lang="en-US" sz="1800" b="1" kern="0" dirty="0"/>
              <a:t>Analog: BAG2 / BAG3</a:t>
            </a:r>
          </a:p>
          <a:p>
            <a:pPr eaLnBrk="1" hangingPunct="1">
              <a:lnSpc>
                <a:spcPct val="90000"/>
              </a:lnSpc>
              <a:buFont typeface="Arial" panose="020B0604020202020204" pitchFamily="34" charset="0"/>
              <a:buChar char="•"/>
            </a:pPr>
            <a:r>
              <a:rPr lang="en-US" altLang="en-US" sz="1800" dirty="0"/>
              <a:t>Open-source Python-based framework allowing executable specification of design procedure</a:t>
            </a:r>
          </a:p>
          <a:p>
            <a:pPr eaLnBrk="1" hangingPunct="1">
              <a:lnSpc>
                <a:spcPct val="90000"/>
              </a:lnSpc>
              <a:buFont typeface="Arial" panose="020B0604020202020204" pitchFamily="34" charset="0"/>
              <a:buChar char="•"/>
            </a:pPr>
            <a:r>
              <a:rPr lang="en-US" altLang="en-US" sz="1800" dirty="0"/>
              <a:t>Includes family of layout APIs enabling process-portable but designer-controlled analog layout generators</a:t>
            </a:r>
          </a:p>
          <a:p>
            <a:pPr marL="0" indent="0" eaLnBrk="1" hangingPunct="1">
              <a:lnSpc>
                <a:spcPct val="90000"/>
              </a:lnSpc>
              <a:buNone/>
            </a:pPr>
            <a:br>
              <a:rPr lang="en-US" altLang="en-US" sz="1100" dirty="0"/>
            </a:br>
            <a:r>
              <a:rPr lang="en-US" altLang="en-US" sz="1100" dirty="0"/>
              <a:t>			J. Crossley, </a:t>
            </a:r>
            <a:r>
              <a:rPr lang="en-US" altLang="en-US" sz="1100" i="1" dirty="0"/>
              <a:t>et al</a:t>
            </a:r>
            <a:r>
              <a:rPr lang="en-US" altLang="en-US" sz="1100" dirty="0"/>
              <a:t>, DAC 2013</a:t>
            </a:r>
          </a:p>
          <a:p>
            <a:pPr marL="0" indent="0" eaLnBrk="1" hangingPunct="1">
              <a:lnSpc>
                <a:spcPct val="90000"/>
              </a:lnSpc>
              <a:buNone/>
            </a:pPr>
            <a:r>
              <a:rPr lang="en-US" altLang="en-US" sz="1100" dirty="0"/>
              <a:t>			E. Chang, </a:t>
            </a:r>
            <a:r>
              <a:rPr lang="en-US" altLang="en-US" sz="1100" i="1" dirty="0"/>
              <a:t>et al</a:t>
            </a:r>
            <a:r>
              <a:rPr lang="en-US" altLang="en-US" sz="1100" dirty="0"/>
              <a:t>, CICC 2018</a:t>
            </a:r>
          </a:p>
        </p:txBody>
      </p:sp>
      <p:pic>
        <p:nvPicPr>
          <p:cNvPr id="6" name="Picture 5"/>
          <p:cNvPicPr>
            <a:picLocks noChangeAspect="1"/>
          </p:cNvPicPr>
          <p:nvPr/>
        </p:nvPicPr>
        <p:blipFill>
          <a:blip r:embed="rId2"/>
          <a:stretch>
            <a:fillRect/>
          </a:stretch>
        </p:blipFill>
        <p:spPr>
          <a:xfrm>
            <a:off x="6411035" y="3833477"/>
            <a:ext cx="3735415" cy="2651287"/>
          </a:xfrm>
          <a:prstGeom prst="rect">
            <a:avLst/>
          </a:prstGeom>
        </p:spPr>
      </p:pic>
    </p:spTree>
    <p:extLst>
      <p:ext uri="{BB962C8B-B14F-4D97-AF65-F5344CB8AC3E}">
        <p14:creationId xmlns:p14="http://schemas.microsoft.com/office/powerpoint/2010/main" val="152203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B8B4D-6981-4436-A120-9BE0B8C20DC6}"/>
              </a:ext>
            </a:extLst>
          </p:cNvPr>
          <p:cNvSpPr>
            <a:spLocks noGrp="1"/>
          </p:cNvSpPr>
          <p:nvPr>
            <p:ph type="title"/>
          </p:nvPr>
        </p:nvSpPr>
        <p:spPr/>
        <p:txBody>
          <a:bodyPr/>
          <a:lstStyle/>
          <a:p>
            <a:r>
              <a:rPr lang="en-US" dirty="0"/>
              <a:t>Hammer: VLSI Flow</a:t>
            </a:r>
          </a:p>
        </p:txBody>
      </p:sp>
      <p:sp>
        <p:nvSpPr>
          <p:cNvPr id="3" name="Content Placeholder 2">
            <a:extLst>
              <a:ext uri="{FF2B5EF4-FFF2-40B4-BE49-F238E27FC236}">
                <a16:creationId xmlns:a16="http://schemas.microsoft.com/office/drawing/2014/main" id="{16112CF6-834F-48D0-84DE-51F07AF2D9D7}"/>
              </a:ext>
            </a:extLst>
          </p:cNvPr>
          <p:cNvSpPr>
            <a:spLocks noGrp="1"/>
          </p:cNvSpPr>
          <p:nvPr>
            <p:ph idx="1"/>
          </p:nvPr>
        </p:nvSpPr>
        <p:spPr>
          <a:xfrm>
            <a:off x="195650" y="1249680"/>
            <a:ext cx="6278984" cy="4910003"/>
          </a:xfrm>
        </p:spPr>
        <p:txBody>
          <a:bodyPr>
            <a:normAutofit/>
          </a:bodyPr>
          <a:lstStyle/>
          <a:p>
            <a:r>
              <a:rPr lang="en-US" dirty="0"/>
              <a:t>Improved </a:t>
            </a:r>
            <a:r>
              <a:rPr lang="en-US" dirty="0" err="1"/>
              <a:t>Makefile</a:t>
            </a:r>
            <a:r>
              <a:rPr lang="en-US" dirty="0"/>
              <a:t>-based Hammer integration with </a:t>
            </a:r>
            <a:r>
              <a:rPr lang="en-US" dirty="0" err="1"/>
              <a:t>Chipyard</a:t>
            </a:r>
            <a:endParaRPr lang="en-US" dirty="0"/>
          </a:p>
          <a:p>
            <a:pPr lvl="1"/>
            <a:r>
              <a:rPr lang="en-US" dirty="0"/>
              <a:t>“single-click” gate-level simulation for RISC-V binaries</a:t>
            </a:r>
          </a:p>
          <a:p>
            <a:pPr lvl="1"/>
            <a:r>
              <a:rPr lang="en-US" dirty="0"/>
              <a:t>“single-click” full-chip simulation-based power estimation</a:t>
            </a:r>
          </a:p>
          <a:p>
            <a:r>
              <a:rPr lang="en-US" dirty="0" err="1"/>
              <a:t>OpenRoad</a:t>
            </a:r>
            <a:r>
              <a:rPr lang="en-US" dirty="0"/>
              <a:t> nangate45 Hammer backend</a:t>
            </a:r>
          </a:p>
          <a:p>
            <a:pPr lvl="1"/>
            <a:r>
              <a:rPr lang="en-US" dirty="0" err="1"/>
              <a:t>Skywater</a:t>
            </a:r>
            <a:r>
              <a:rPr lang="en-US" dirty="0"/>
              <a:t> 130 support in progress</a:t>
            </a:r>
          </a:p>
          <a:p>
            <a:r>
              <a:rPr lang="en-US" dirty="0"/>
              <a:t>Improved VLSI flow documentation</a:t>
            </a:r>
          </a:p>
          <a:p>
            <a:endParaRPr lang="en-US" dirty="0"/>
          </a:p>
          <a:p>
            <a:endParaRPr lang="en-US" dirty="0"/>
          </a:p>
        </p:txBody>
      </p:sp>
      <p:sp>
        <p:nvSpPr>
          <p:cNvPr id="4" name="Slide Number Placeholder 3">
            <a:extLst>
              <a:ext uri="{FF2B5EF4-FFF2-40B4-BE49-F238E27FC236}">
                <a16:creationId xmlns:a16="http://schemas.microsoft.com/office/drawing/2014/main" id="{52B49A73-D0D8-4ACC-9EE0-DE91F4AEB24C}"/>
              </a:ext>
            </a:extLst>
          </p:cNvPr>
          <p:cNvSpPr>
            <a:spLocks noGrp="1"/>
          </p:cNvSpPr>
          <p:nvPr>
            <p:ph type="sldNum" sz="quarter" idx="12"/>
          </p:nvPr>
        </p:nvSpPr>
        <p:spPr/>
        <p:txBody>
          <a:bodyPr/>
          <a:lstStyle/>
          <a:p>
            <a:fld id="{42C40DD9-8249-4E21-95CB-610A872E54F3}" type="slidenum">
              <a:rPr lang="en-US" smtClean="0"/>
              <a:t>20</a:t>
            </a:fld>
            <a:endParaRPr lang="en-US"/>
          </a:p>
        </p:txBody>
      </p:sp>
      <p:sp>
        <p:nvSpPr>
          <p:cNvPr id="5" name="Rectangle: Rounded Corners 4">
            <a:extLst>
              <a:ext uri="{FF2B5EF4-FFF2-40B4-BE49-F238E27FC236}">
                <a16:creationId xmlns:a16="http://schemas.microsoft.com/office/drawing/2014/main" id="{F59B1053-D227-4EE0-B3C7-45CF96158DB1}"/>
              </a:ext>
            </a:extLst>
          </p:cNvPr>
          <p:cNvSpPr/>
          <p:nvPr/>
        </p:nvSpPr>
        <p:spPr>
          <a:xfrm>
            <a:off x="7701775" y="1663616"/>
            <a:ext cx="3504217" cy="43065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RISC-V Binary</a:t>
            </a:r>
          </a:p>
        </p:txBody>
      </p:sp>
      <p:sp>
        <p:nvSpPr>
          <p:cNvPr id="6" name="Rectangle: Rounded Corners 5">
            <a:extLst>
              <a:ext uri="{FF2B5EF4-FFF2-40B4-BE49-F238E27FC236}">
                <a16:creationId xmlns:a16="http://schemas.microsoft.com/office/drawing/2014/main" id="{FB4C588C-B35B-47ED-A7FF-1A4DB03D7B88}"/>
              </a:ext>
            </a:extLst>
          </p:cNvPr>
          <p:cNvSpPr/>
          <p:nvPr/>
        </p:nvSpPr>
        <p:spPr>
          <a:xfrm>
            <a:off x="7701775" y="2513100"/>
            <a:ext cx="3504217" cy="43065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ysClr val="windowText" lastClr="000000"/>
                </a:solidFill>
              </a:rPr>
              <a:t>Chipyard</a:t>
            </a:r>
            <a:r>
              <a:rPr lang="en-US" dirty="0">
                <a:solidFill>
                  <a:sysClr val="windowText" lastClr="000000"/>
                </a:solidFill>
              </a:rPr>
              <a:t>-based SoC Config</a:t>
            </a:r>
          </a:p>
        </p:txBody>
      </p:sp>
      <p:sp>
        <p:nvSpPr>
          <p:cNvPr id="7" name="Rectangle: Rounded Corners 6">
            <a:extLst>
              <a:ext uri="{FF2B5EF4-FFF2-40B4-BE49-F238E27FC236}">
                <a16:creationId xmlns:a16="http://schemas.microsoft.com/office/drawing/2014/main" id="{424A89C2-A9F3-45C0-9D6F-C7422DF90A83}"/>
              </a:ext>
            </a:extLst>
          </p:cNvPr>
          <p:cNvSpPr/>
          <p:nvPr/>
        </p:nvSpPr>
        <p:spPr>
          <a:xfrm>
            <a:off x="7701775" y="3362584"/>
            <a:ext cx="3504217" cy="43065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Synthesis</a:t>
            </a:r>
          </a:p>
        </p:txBody>
      </p:sp>
      <p:sp>
        <p:nvSpPr>
          <p:cNvPr id="8" name="Rectangle: Rounded Corners 7">
            <a:extLst>
              <a:ext uri="{FF2B5EF4-FFF2-40B4-BE49-F238E27FC236}">
                <a16:creationId xmlns:a16="http://schemas.microsoft.com/office/drawing/2014/main" id="{B2FE0BB9-3FF0-4785-AD2F-D5F2E073A01E}"/>
              </a:ext>
            </a:extLst>
          </p:cNvPr>
          <p:cNvSpPr/>
          <p:nvPr/>
        </p:nvSpPr>
        <p:spPr>
          <a:xfrm>
            <a:off x="7701775" y="4212068"/>
            <a:ext cx="3504217" cy="43065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Place-and-Route</a:t>
            </a:r>
          </a:p>
        </p:txBody>
      </p:sp>
      <p:sp>
        <p:nvSpPr>
          <p:cNvPr id="9" name="Rectangle: Rounded Corners 8">
            <a:extLst>
              <a:ext uri="{FF2B5EF4-FFF2-40B4-BE49-F238E27FC236}">
                <a16:creationId xmlns:a16="http://schemas.microsoft.com/office/drawing/2014/main" id="{68007F26-DAFA-4CE1-9C5B-2EB09F35F0BF}"/>
              </a:ext>
            </a:extLst>
          </p:cNvPr>
          <p:cNvSpPr/>
          <p:nvPr/>
        </p:nvSpPr>
        <p:spPr>
          <a:xfrm>
            <a:off x="7701775" y="5061553"/>
            <a:ext cx="3504217" cy="43065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Gate-level Simulation</a:t>
            </a:r>
          </a:p>
        </p:txBody>
      </p:sp>
      <p:sp>
        <p:nvSpPr>
          <p:cNvPr id="10" name="Rectangle: Rounded Corners 9">
            <a:extLst>
              <a:ext uri="{FF2B5EF4-FFF2-40B4-BE49-F238E27FC236}">
                <a16:creationId xmlns:a16="http://schemas.microsoft.com/office/drawing/2014/main" id="{3F6E6BAD-7C82-43EF-9312-9E63105D8481}"/>
              </a:ext>
            </a:extLst>
          </p:cNvPr>
          <p:cNvSpPr/>
          <p:nvPr/>
        </p:nvSpPr>
        <p:spPr>
          <a:xfrm>
            <a:off x="7701775" y="5911039"/>
            <a:ext cx="3504217" cy="43065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Power Estimation</a:t>
            </a:r>
          </a:p>
        </p:txBody>
      </p:sp>
      <p:sp>
        <p:nvSpPr>
          <p:cNvPr id="11" name="Arrow: Down 10">
            <a:extLst>
              <a:ext uri="{FF2B5EF4-FFF2-40B4-BE49-F238E27FC236}">
                <a16:creationId xmlns:a16="http://schemas.microsoft.com/office/drawing/2014/main" id="{1D701CC7-1B75-4EFF-B721-230CAFA24EF2}"/>
              </a:ext>
            </a:extLst>
          </p:cNvPr>
          <p:cNvSpPr/>
          <p:nvPr/>
        </p:nvSpPr>
        <p:spPr>
          <a:xfrm>
            <a:off x="9194311" y="2147257"/>
            <a:ext cx="519143" cy="3421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08486DED-FB45-4BBB-BB55-3ED823FFCBDC}"/>
              </a:ext>
            </a:extLst>
          </p:cNvPr>
          <p:cNvSpPr/>
          <p:nvPr/>
        </p:nvSpPr>
        <p:spPr>
          <a:xfrm>
            <a:off x="9193332" y="2989875"/>
            <a:ext cx="519143" cy="3421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FE15333F-D8E1-4CC5-9E67-0416A788F66A}"/>
              </a:ext>
            </a:extLst>
          </p:cNvPr>
          <p:cNvSpPr/>
          <p:nvPr/>
        </p:nvSpPr>
        <p:spPr>
          <a:xfrm>
            <a:off x="9199231" y="3845292"/>
            <a:ext cx="519143" cy="3421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B3ADA2A0-8BCA-4C3C-BE25-C25720CCD79D}"/>
              </a:ext>
            </a:extLst>
          </p:cNvPr>
          <p:cNvSpPr/>
          <p:nvPr/>
        </p:nvSpPr>
        <p:spPr>
          <a:xfrm>
            <a:off x="9189204" y="4692657"/>
            <a:ext cx="519143" cy="3421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BF7D0A55-C670-4F84-84EE-6698976FEE77}"/>
              </a:ext>
            </a:extLst>
          </p:cNvPr>
          <p:cNvSpPr/>
          <p:nvPr/>
        </p:nvSpPr>
        <p:spPr>
          <a:xfrm>
            <a:off x="9189203" y="5537789"/>
            <a:ext cx="519143" cy="3421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8ACE87E-A508-490F-AD9F-2823FFDC1B91}"/>
              </a:ext>
            </a:extLst>
          </p:cNvPr>
          <p:cNvSpPr txBox="1"/>
          <p:nvPr/>
        </p:nvSpPr>
        <p:spPr>
          <a:xfrm>
            <a:off x="7822545" y="1145807"/>
            <a:ext cx="3928970"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make CONFIG=… BINARY=…</a:t>
            </a:r>
          </a:p>
        </p:txBody>
      </p:sp>
    </p:spTree>
    <p:extLst>
      <p:ext uri="{BB962C8B-B14F-4D97-AF65-F5344CB8AC3E}">
        <p14:creationId xmlns:p14="http://schemas.microsoft.com/office/powerpoint/2010/main" val="33380535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932B6-60BE-4DA0-9166-06B274E065B9}"/>
              </a:ext>
            </a:extLst>
          </p:cNvPr>
          <p:cNvSpPr>
            <a:spLocks noGrp="1"/>
          </p:cNvSpPr>
          <p:nvPr>
            <p:ph type="title"/>
          </p:nvPr>
        </p:nvSpPr>
        <p:spPr/>
        <p:txBody>
          <a:bodyPr/>
          <a:lstStyle/>
          <a:p>
            <a:r>
              <a:rPr lang="en-US" dirty="0"/>
              <a:t>Generator Upgrades</a:t>
            </a:r>
          </a:p>
        </p:txBody>
      </p:sp>
      <p:sp>
        <p:nvSpPr>
          <p:cNvPr id="3" name="Content Placeholder 2">
            <a:extLst>
              <a:ext uri="{FF2B5EF4-FFF2-40B4-BE49-F238E27FC236}">
                <a16:creationId xmlns:a16="http://schemas.microsoft.com/office/drawing/2014/main" id="{22F5B1E6-D864-4E84-9E7C-F7D6C06D7251}"/>
              </a:ext>
            </a:extLst>
          </p:cNvPr>
          <p:cNvSpPr>
            <a:spLocks noGrp="1"/>
          </p:cNvSpPr>
          <p:nvPr>
            <p:ph idx="1"/>
          </p:nvPr>
        </p:nvSpPr>
        <p:spPr>
          <a:xfrm>
            <a:off x="195649" y="1249680"/>
            <a:ext cx="6167499" cy="4910003"/>
          </a:xfrm>
        </p:spPr>
        <p:txBody>
          <a:bodyPr>
            <a:normAutofit/>
          </a:bodyPr>
          <a:lstStyle/>
          <a:p>
            <a:r>
              <a:rPr lang="en-US" dirty="0"/>
              <a:t>Chisel 3.4, FIRRTL 1.4</a:t>
            </a:r>
          </a:p>
          <a:p>
            <a:pPr lvl="1"/>
            <a:r>
              <a:rPr lang="en-US" dirty="0"/>
              <a:t>Improved generated names</a:t>
            </a:r>
          </a:p>
          <a:p>
            <a:pPr lvl="1"/>
            <a:r>
              <a:rPr lang="en-US" dirty="0"/>
              <a:t>Improved verification APIs</a:t>
            </a:r>
          </a:p>
          <a:p>
            <a:pPr lvl="1"/>
            <a:r>
              <a:rPr lang="en-US" dirty="0"/>
              <a:t>Annotation handling improvements</a:t>
            </a:r>
          </a:p>
          <a:p>
            <a:r>
              <a:rPr lang="en-US" dirty="0"/>
              <a:t>Sodor Core Integration</a:t>
            </a:r>
          </a:p>
          <a:p>
            <a:pPr lvl="1"/>
            <a:r>
              <a:rPr lang="en-US" dirty="0"/>
              <a:t>Used for education and classes</a:t>
            </a:r>
          </a:p>
          <a:p>
            <a:pPr lvl="1"/>
            <a:r>
              <a:rPr lang="en-US" dirty="0"/>
              <a:t>Core integration documentation</a:t>
            </a:r>
          </a:p>
          <a:p>
            <a:r>
              <a:rPr lang="en-US" dirty="0" err="1"/>
              <a:t>Gemmini</a:t>
            </a:r>
            <a:r>
              <a:rPr lang="en-US" dirty="0"/>
              <a:t> 0.5</a:t>
            </a:r>
          </a:p>
          <a:p>
            <a:pPr lvl="1"/>
            <a:r>
              <a:rPr lang="en-US" dirty="0"/>
              <a:t>GEMM Hardware FSM</a:t>
            </a:r>
          </a:p>
          <a:p>
            <a:pPr lvl="1"/>
            <a:r>
              <a:rPr lang="en-US" dirty="0"/>
              <a:t>Floating-point scaling</a:t>
            </a:r>
          </a:p>
          <a:p>
            <a:pPr lvl="1"/>
            <a:r>
              <a:rPr lang="en-US" dirty="0"/>
              <a:t>Transposer, im2col</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6E51CF04-065C-4B17-807D-C2E3D57A9D23}"/>
              </a:ext>
            </a:extLst>
          </p:cNvPr>
          <p:cNvSpPr>
            <a:spLocks noGrp="1"/>
          </p:cNvSpPr>
          <p:nvPr>
            <p:ph type="sldNum" sz="quarter" idx="12"/>
          </p:nvPr>
        </p:nvSpPr>
        <p:spPr/>
        <p:txBody>
          <a:bodyPr/>
          <a:lstStyle/>
          <a:p>
            <a:fld id="{42C40DD9-8249-4E21-95CB-610A872E54F3}" type="slidenum">
              <a:rPr lang="en-US" smtClean="0"/>
              <a:t>21</a:t>
            </a:fld>
            <a:endParaRPr lang="en-US"/>
          </a:p>
        </p:txBody>
      </p:sp>
      <p:pic>
        <p:nvPicPr>
          <p:cNvPr id="2050" name="Picture 2" descr="Z-Scale Processor">
            <a:extLst>
              <a:ext uri="{FF2B5EF4-FFF2-40B4-BE49-F238E27FC236}">
                <a16:creationId xmlns:a16="http://schemas.microsoft.com/office/drawing/2014/main" id="{965163E1-D530-4D58-B9BA-C2FC2DECB3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7693" y="1249680"/>
            <a:ext cx="3473761" cy="254099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EE9C8EAB-2E35-45F2-B2AF-9ACE209DB4B1}"/>
              </a:ext>
            </a:extLst>
          </p:cNvPr>
          <p:cNvPicPr>
            <a:picLocks noChangeAspect="1"/>
          </p:cNvPicPr>
          <p:nvPr/>
        </p:nvPicPr>
        <p:blipFill rotWithShape="1">
          <a:blip r:embed="rId3"/>
          <a:srcRect r="309"/>
          <a:stretch/>
        </p:blipFill>
        <p:spPr>
          <a:xfrm>
            <a:off x="6764562" y="4027098"/>
            <a:ext cx="4107228" cy="2238966"/>
          </a:xfrm>
          <a:prstGeom prst="rect">
            <a:avLst/>
          </a:prstGeom>
        </p:spPr>
      </p:pic>
    </p:spTree>
    <p:extLst>
      <p:ext uri="{BB962C8B-B14F-4D97-AF65-F5344CB8AC3E}">
        <p14:creationId xmlns:p14="http://schemas.microsoft.com/office/powerpoint/2010/main" val="2111509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EA00F-B632-4F79-9C33-AF293B8E6B04}"/>
              </a:ext>
            </a:extLst>
          </p:cNvPr>
          <p:cNvSpPr>
            <a:spLocks noGrp="1"/>
          </p:cNvSpPr>
          <p:nvPr>
            <p:ph type="ctrTitle"/>
          </p:nvPr>
        </p:nvSpPr>
        <p:spPr>
          <a:xfrm>
            <a:off x="296754" y="803634"/>
            <a:ext cx="10758617" cy="1193800"/>
          </a:xfrm>
        </p:spPr>
        <p:txBody>
          <a:bodyPr>
            <a:normAutofit fontScale="90000"/>
          </a:bodyPr>
          <a:lstStyle/>
          <a:p>
            <a:r>
              <a:rPr lang="en-US" dirty="0"/>
              <a:t>Enabling Complete Open Source Agile SoC Design</a:t>
            </a:r>
          </a:p>
        </p:txBody>
      </p:sp>
    </p:spTree>
    <p:extLst>
      <p:ext uri="{BB962C8B-B14F-4D97-AF65-F5344CB8AC3E}">
        <p14:creationId xmlns:p14="http://schemas.microsoft.com/office/powerpoint/2010/main" val="1377343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1EBB-F7E5-40A0-A294-B3C93B6CD2B7}"/>
              </a:ext>
            </a:extLst>
          </p:cNvPr>
          <p:cNvSpPr>
            <a:spLocks noGrp="1"/>
          </p:cNvSpPr>
          <p:nvPr>
            <p:ph type="title"/>
          </p:nvPr>
        </p:nvSpPr>
        <p:spPr/>
        <p:txBody>
          <a:bodyPr>
            <a:normAutofit/>
          </a:bodyPr>
          <a:lstStyle/>
          <a:p>
            <a:r>
              <a:rPr lang="en-US" dirty="0"/>
              <a:t>Mixed Signal Roadmap</a:t>
            </a:r>
          </a:p>
        </p:txBody>
      </p:sp>
      <p:sp>
        <p:nvSpPr>
          <p:cNvPr id="3" name="Content Placeholder 2">
            <a:extLst>
              <a:ext uri="{FF2B5EF4-FFF2-40B4-BE49-F238E27FC236}">
                <a16:creationId xmlns:a16="http://schemas.microsoft.com/office/drawing/2014/main" id="{B1A257BB-E9AB-4061-B2B9-C9572443AA17}"/>
              </a:ext>
            </a:extLst>
          </p:cNvPr>
          <p:cNvSpPr>
            <a:spLocks noGrp="1"/>
          </p:cNvSpPr>
          <p:nvPr>
            <p:ph idx="1"/>
          </p:nvPr>
        </p:nvSpPr>
        <p:spPr>
          <a:xfrm>
            <a:off x="195649" y="1249680"/>
            <a:ext cx="9803757" cy="4910003"/>
          </a:xfrm>
        </p:spPr>
        <p:txBody>
          <a:bodyPr>
            <a:normAutofit/>
          </a:bodyPr>
          <a:lstStyle/>
          <a:p>
            <a:r>
              <a:rPr lang="en-US" dirty="0"/>
              <a:t>Initial exploration of mixed-signal block integration</a:t>
            </a:r>
          </a:p>
          <a:p>
            <a:pPr lvl="1"/>
            <a:r>
              <a:rPr lang="en-US" dirty="0"/>
              <a:t>BAG2 vs. BAG3 vs. </a:t>
            </a:r>
            <a:r>
              <a:rPr lang="en-US" dirty="0" err="1"/>
              <a:t>BlackBox</a:t>
            </a:r>
            <a:r>
              <a:rPr lang="en-US" dirty="0"/>
              <a:t> approaches</a:t>
            </a:r>
          </a:p>
          <a:p>
            <a:r>
              <a:rPr lang="en-US" dirty="0"/>
              <a:t>Majority of existing generators are in BAG2</a:t>
            </a:r>
          </a:p>
          <a:p>
            <a:pPr lvl="1"/>
            <a:r>
              <a:rPr lang="en-US" dirty="0"/>
              <a:t>Time-interleaved ADC, SerDes, PLLs, …</a:t>
            </a:r>
          </a:p>
          <a:p>
            <a:pPr lvl="1"/>
            <a:r>
              <a:rPr lang="en-US" dirty="0"/>
              <a:t>TSMC16, TSMC28, Intel22, GF14</a:t>
            </a:r>
          </a:p>
          <a:p>
            <a:r>
              <a:rPr lang="en-US" dirty="0"/>
              <a:t>BAG3-migration path</a:t>
            </a:r>
          </a:p>
          <a:p>
            <a:pPr lvl="1"/>
            <a:r>
              <a:rPr lang="en-US" dirty="0"/>
              <a:t>SKY130 (open source)</a:t>
            </a:r>
          </a:p>
          <a:p>
            <a:pPr lvl="1"/>
            <a:r>
              <a:rPr lang="en-US" dirty="0"/>
              <a:t>Intel22, GF12 </a:t>
            </a:r>
          </a:p>
          <a:p>
            <a:r>
              <a:rPr lang="en-US" dirty="0"/>
              <a:t>PLL and ADC generators to be (re-)open-sourced</a:t>
            </a:r>
          </a:p>
          <a:p>
            <a:pPr marL="0" indent="0">
              <a:buNone/>
            </a:pPr>
            <a:endParaRPr lang="en-US" dirty="0"/>
          </a:p>
        </p:txBody>
      </p:sp>
      <p:sp>
        <p:nvSpPr>
          <p:cNvPr id="4" name="Slide Number Placeholder 3">
            <a:extLst>
              <a:ext uri="{FF2B5EF4-FFF2-40B4-BE49-F238E27FC236}">
                <a16:creationId xmlns:a16="http://schemas.microsoft.com/office/drawing/2014/main" id="{02366009-0B86-4A74-ADE9-FF03A4012B81}"/>
              </a:ext>
            </a:extLst>
          </p:cNvPr>
          <p:cNvSpPr>
            <a:spLocks noGrp="1"/>
          </p:cNvSpPr>
          <p:nvPr>
            <p:ph type="sldNum" sz="quarter" idx="12"/>
          </p:nvPr>
        </p:nvSpPr>
        <p:spPr/>
        <p:txBody>
          <a:bodyPr/>
          <a:lstStyle/>
          <a:p>
            <a:fld id="{42C40DD9-8249-4E21-95CB-610A872E54F3}" type="slidenum">
              <a:rPr lang="en-US" smtClean="0"/>
              <a:t>23</a:t>
            </a:fld>
            <a:endParaRPr lang="en-US"/>
          </a:p>
        </p:txBody>
      </p:sp>
      <p:pic>
        <p:nvPicPr>
          <p:cNvPr id="5" name="Picture 2" descr="https://qph.fs.quoracdn.net/main-qimg-d20561eaffcc4c687fda3f3637c44376">
            <a:extLst>
              <a:ext uri="{FF2B5EF4-FFF2-40B4-BE49-F238E27FC236}">
                <a16:creationId xmlns:a16="http://schemas.microsoft.com/office/drawing/2014/main" id="{B1F973A8-1445-4969-8A06-AB7F46827B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5499" y="1249680"/>
            <a:ext cx="1987475" cy="1987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85563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1EBB-F7E5-40A0-A294-B3C93B6CD2B7}"/>
              </a:ext>
            </a:extLst>
          </p:cNvPr>
          <p:cNvSpPr>
            <a:spLocks noGrp="1"/>
          </p:cNvSpPr>
          <p:nvPr>
            <p:ph type="title"/>
          </p:nvPr>
        </p:nvSpPr>
        <p:spPr/>
        <p:txBody>
          <a:bodyPr>
            <a:normAutofit/>
          </a:bodyPr>
          <a:lstStyle/>
          <a:p>
            <a:r>
              <a:rPr lang="en-US" dirty="0"/>
              <a:t>Open Source Community Support</a:t>
            </a:r>
          </a:p>
        </p:txBody>
      </p:sp>
      <p:sp>
        <p:nvSpPr>
          <p:cNvPr id="3" name="Content Placeholder 2">
            <a:extLst>
              <a:ext uri="{FF2B5EF4-FFF2-40B4-BE49-F238E27FC236}">
                <a16:creationId xmlns:a16="http://schemas.microsoft.com/office/drawing/2014/main" id="{B1A257BB-E9AB-4061-B2B9-C9572443AA17}"/>
              </a:ext>
            </a:extLst>
          </p:cNvPr>
          <p:cNvSpPr>
            <a:spLocks noGrp="1"/>
          </p:cNvSpPr>
          <p:nvPr>
            <p:ph idx="1"/>
          </p:nvPr>
        </p:nvSpPr>
        <p:spPr>
          <a:xfrm>
            <a:off x="195649" y="1319605"/>
            <a:ext cx="11778048" cy="4910003"/>
          </a:xfrm>
        </p:spPr>
        <p:txBody>
          <a:bodyPr/>
          <a:lstStyle/>
          <a:p>
            <a:r>
              <a:rPr lang="en-US" dirty="0"/>
              <a:t>Open-source EDA ecosystem tooling support</a:t>
            </a:r>
          </a:p>
          <a:p>
            <a:pPr lvl="1"/>
            <a:r>
              <a:rPr lang="en-US" dirty="0" err="1"/>
              <a:t>Skywater</a:t>
            </a:r>
            <a:r>
              <a:rPr lang="en-US" dirty="0"/>
              <a:t> 130nm flow support for complete open-source </a:t>
            </a:r>
          </a:p>
          <a:p>
            <a:pPr marL="457200" lvl="1" indent="0">
              <a:buNone/>
            </a:pPr>
            <a:r>
              <a:rPr lang="en-US" dirty="0"/>
              <a:t>Generator-to-GSDII</a:t>
            </a:r>
          </a:p>
          <a:p>
            <a:pPr lvl="1"/>
            <a:r>
              <a:rPr lang="en-US" dirty="0" err="1"/>
              <a:t>OpenRoad</a:t>
            </a:r>
            <a:r>
              <a:rPr lang="en-US" dirty="0"/>
              <a:t> integration as an open-source VLSI EDA flow</a:t>
            </a:r>
          </a:p>
          <a:p>
            <a:r>
              <a:rPr lang="en-US" dirty="0"/>
              <a:t>Hammer enables migration between the technologies</a:t>
            </a:r>
          </a:p>
        </p:txBody>
      </p:sp>
      <p:sp>
        <p:nvSpPr>
          <p:cNvPr id="4" name="Slide Number Placeholder 3">
            <a:extLst>
              <a:ext uri="{FF2B5EF4-FFF2-40B4-BE49-F238E27FC236}">
                <a16:creationId xmlns:a16="http://schemas.microsoft.com/office/drawing/2014/main" id="{02366009-0B86-4A74-ADE9-FF03A4012B81}"/>
              </a:ext>
            </a:extLst>
          </p:cNvPr>
          <p:cNvSpPr>
            <a:spLocks noGrp="1"/>
          </p:cNvSpPr>
          <p:nvPr>
            <p:ph type="sldNum" sz="quarter" idx="12"/>
          </p:nvPr>
        </p:nvSpPr>
        <p:spPr/>
        <p:txBody>
          <a:bodyPr/>
          <a:lstStyle/>
          <a:p>
            <a:fld id="{42C40DD9-8249-4E21-95CB-610A872E54F3}" type="slidenum">
              <a:rPr lang="en-US" smtClean="0"/>
              <a:t>24</a:t>
            </a:fld>
            <a:endParaRPr lang="en-US"/>
          </a:p>
        </p:txBody>
      </p:sp>
      <p:pic>
        <p:nvPicPr>
          <p:cNvPr id="5" name="Picture 2" descr="https://qph.fs.quoracdn.net/main-qimg-d20561eaffcc4c687fda3f3637c44376">
            <a:extLst>
              <a:ext uri="{FF2B5EF4-FFF2-40B4-BE49-F238E27FC236}">
                <a16:creationId xmlns:a16="http://schemas.microsoft.com/office/drawing/2014/main" id="{2C6F489F-72EF-45AC-A2FA-BB2D84F7D5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5499" y="1249680"/>
            <a:ext cx="1987475" cy="1987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284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EA00F-B632-4F79-9C33-AF293B8E6B04}"/>
              </a:ext>
            </a:extLst>
          </p:cNvPr>
          <p:cNvSpPr>
            <a:spLocks noGrp="1"/>
          </p:cNvSpPr>
          <p:nvPr>
            <p:ph type="ctrTitle"/>
          </p:nvPr>
        </p:nvSpPr>
        <p:spPr/>
        <p:txBody>
          <a:bodyPr/>
          <a:lstStyle/>
          <a:p>
            <a:r>
              <a:rPr lang="en-US" dirty="0"/>
              <a:t>Conclusion</a:t>
            </a:r>
          </a:p>
        </p:txBody>
      </p:sp>
    </p:spTree>
    <p:extLst>
      <p:ext uri="{BB962C8B-B14F-4D97-AF65-F5344CB8AC3E}">
        <p14:creationId xmlns:p14="http://schemas.microsoft.com/office/powerpoint/2010/main" val="38943246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258811B-EBDD-4D90-AB10-17CDD2831AF2}"/>
              </a:ext>
            </a:extLst>
          </p:cNvPr>
          <p:cNvSpPr>
            <a:spLocks noGrp="1"/>
          </p:cNvSpPr>
          <p:nvPr>
            <p:ph type="title"/>
          </p:nvPr>
        </p:nvSpPr>
        <p:spPr/>
        <p:txBody>
          <a:bodyPr/>
          <a:lstStyle/>
          <a:p>
            <a:r>
              <a:rPr lang="en-US" dirty="0"/>
              <a:t>Community</a:t>
            </a:r>
          </a:p>
        </p:txBody>
      </p:sp>
      <p:sp>
        <p:nvSpPr>
          <p:cNvPr id="7" name="Content Placeholder 6">
            <a:extLst>
              <a:ext uri="{FF2B5EF4-FFF2-40B4-BE49-F238E27FC236}">
                <a16:creationId xmlns:a16="http://schemas.microsoft.com/office/drawing/2014/main" id="{33C51B0E-FAAD-4D80-98CF-B1F0DAE188B7}"/>
              </a:ext>
            </a:extLst>
          </p:cNvPr>
          <p:cNvSpPr>
            <a:spLocks noGrp="1"/>
          </p:cNvSpPr>
          <p:nvPr>
            <p:ph idx="1"/>
          </p:nvPr>
        </p:nvSpPr>
        <p:spPr>
          <a:xfrm>
            <a:off x="292468" y="1258178"/>
            <a:ext cx="5471202" cy="4659276"/>
          </a:xfrm>
        </p:spPr>
        <p:txBody>
          <a:bodyPr>
            <a:normAutofit/>
          </a:bodyPr>
          <a:lstStyle/>
          <a:p>
            <a:r>
              <a:rPr lang="en-US" dirty="0"/>
              <a:t>RISC-V Summit talks using </a:t>
            </a:r>
            <a:r>
              <a:rPr lang="en-US" dirty="0" err="1"/>
              <a:t>Chipyard</a:t>
            </a:r>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AE2F346E-22C4-46A7-85BA-4720C04514B7}"/>
              </a:ext>
            </a:extLst>
          </p:cNvPr>
          <p:cNvSpPr>
            <a:spLocks noGrp="1"/>
          </p:cNvSpPr>
          <p:nvPr>
            <p:ph type="sldNum" sz="quarter" idx="12"/>
          </p:nvPr>
        </p:nvSpPr>
        <p:spPr/>
        <p:txBody>
          <a:bodyPr/>
          <a:lstStyle/>
          <a:p>
            <a:fld id="{42C40DD9-8249-4E21-95CB-610A872E54F3}" type="slidenum">
              <a:rPr lang="en-US" smtClean="0"/>
              <a:t>26</a:t>
            </a:fld>
            <a:endParaRPr lang="en-US" dirty="0"/>
          </a:p>
        </p:txBody>
      </p:sp>
      <p:pic>
        <p:nvPicPr>
          <p:cNvPr id="5" name="Picture 4">
            <a:extLst>
              <a:ext uri="{FF2B5EF4-FFF2-40B4-BE49-F238E27FC236}">
                <a16:creationId xmlns:a16="http://schemas.microsoft.com/office/drawing/2014/main" id="{13A25A8B-2EBA-4D4D-99F9-DFC8B3051F33}"/>
              </a:ext>
            </a:extLst>
          </p:cNvPr>
          <p:cNvPicPr>
            <a:picLocks noChangeAspect="1"/>
          </p:cNvPicPr>
          <p:nvPr/>
        </p:nvPicPr>
        <p:blipFill>
          <a:blip r:embed="rId3"/>
          <a:stretch>
            <a:fillRect/>
          </a:stretch>
        </p:blipFill>
        <p:spPr>
          <a:xfrm>
            <a:off x="405258" y="2395210"/>
            <a:ext cx="2679986" cy="3161497"/>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92371E23-5892-41AF-BADC-81283D66F818}"/>
              </a:ext>
            </a:extLst>
          </p:cNvPr>
          <p:cNvPicPr>
            <a:picLocks noChangeAspect="1"/>
          </p:cNvPicPr>
          <p:nvPr/>
        </p:nvPicPr>
        <p:blipFill>
          <a:blip r:embed="rId4"/>
          <a:stretch>
            <a:fillRect/>
          </a:stretch>
        </p:blipFill>
        <p:spPr>
          <a:xfrm>
            <a:off x="1651676" y="2844502"/>
            <a:ext cx="3092716" cy="3060756"/>
          </a:xfrm>
          <a:prstGeom prst="rect">
            <a:avLst/>
          </a:prstGeom>
          <a:ln>
            <a:noFill/>
          </a:ln>
          <a:effectLst>
            <a:outerShdw blurRad="292100" dist="139700" dir="2700000" algn="tl" rotWithShape="0">
              <a:srgbClr val="333333">
                <a:alpha val="65000"/>
              </a:srgbClr>
            </a:outerShdw>
          </a:effectLst>
        </p:spPr>
      </p:pic>
      <p:pic>
        <p:nvPicPr>
          <p:cNvPr id="9" name="Picture 8" descr="Diagram&#10;&#10;Description automatically generated">
            <a:extLst>
              <a:ext uri="{FF2B5EF4-FFF2-40B4-BE49-F238E27FC236}">
                <a16:creationId xmlns:a16="http://schemas.microsoft.com/office/drawing/2014/main" id="{CCAE60C4-C27D-410C-A07A-EA873E5E03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2789" y="3346968"/>
            <a:ext cx="4017076" cy="2815410"/>
          </a:xfrm>
          <a:prstGeom prst="rect">
            <a:avLst/>
          </a:prstGeom>
        </p:spPr>
      </p:pic>
      <p:sp>
        <p:nvSpPr>
          <p:cNvPr id="10" name="Content Placeholder 6">
            <a:extLst>
              <a:ext uri="{FF2B5EF4-FFF2-40B4-BE49-F238E27FC236}">
                <a16:creationId xmlns:a16="http://schemas.microsoft.com/office/drawing/2014/main" id="{11BE4307-BC59-4DA6-882B-E2D59652E91A}"/>
              </a:ext>
            </a:extLst>
          </p:cNvPr>
          <p:cNvSpPr txBox="1">
            <a:spLocks/>
          </p:cNvSpPr>
          <p:nvPr/>
        </p:nvSpPr>
        <p:spPr>
          <a:xfrm>
            <a:off x="7876942" y="4709795"/>
            <a:ext cx="3212923" cy="26608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a:p>
            <a:endParaRPr lang="en-US" dirty="0"/>
          </a:p>
          <a:p>
            <a:endParaRPr lang="en-US" dirty="0"/>
          </a:p>
          <a:p>
            <a:endParaRPr lang="en-US" dirty="0"/>
          </a:p>
        </p:txBody>
      </p:sp>
      <p:sp>
        <p:nvSpPr>
          <p:cNvPr id="11" name="Content Placeholder 6">
            <a:extLst>
              <a:ext uri="{FF2B5EF4-FFF2-40B4-BE49-F238E27FC236}">
                <a16:creationId xmlns:a16="http://schemas.microsoft.com/office/drawing/2014/main" id="{2A2B9580-FEA7-4BF7-8889-E3C0F9E1987F}"/>
              </a:ext>
            </a:extLst>
          </p:cNvPr>
          <p:cNvSpPr txBox="1">
            <a:spLocks/>
          </p:cNvSpPr>
          <p:nvPr/>
        </p:nvSpPr>
        <p:spPr>
          <a:xfrm>
            <a:off x="5990810" y="1258178"/>
            <a:ext cx="6115214" cy="46592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Education</a:t>
            </a:r>
          </a:p>
          <a:p>
            <a:pPr lvl="1"/>
            <a:r>
              <a:rPr lang="en-US" dirty="0"/>
              <a:t>Used (successfully) in 3 classes during Spring 2020</a:t>
            </a:r>
          </a:p>
          <a:p>
            <a:pPr lvl="1"/>
            <a:r>
              <a:rPr lang="en-US" dirty="0"/>
              <a:t>Used in 4 classes during Spring 2021</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7748009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96D2B-AD51-4A3C-B6DE-8567BFED1F84}"/>
              </a:ext>
            </a:extLst>
          </p:cNvPr>
          <p:cNvSpPr>
            <a:spLocks noGrp="1"/>
          </p:cNvSpPr>
          <p:nvPr>
            <p:ph type="title"/>
          </p:nvPr>
        </p:nvSpPr>
        <p:spPr/>
        <p:txBody>
          <a:bodyPr/>
          <a:lstStyle/>
          <a:p>
            <a:r>
              <a:rPr lang="en-US" dirty="0"/>
              <a:t>Berkeley EE192/290C Course</a:t>
            </a:r>
          </a:p>
        </p:txBody>
      </p:sp>
      <p:sp>
        <p:nvSpPr>
          <p:cNvPr id="3" name="Slide Number Placeholder 2">
            <a:extLst>
              <a:ext uri="{FF2B5EF4-FFF2-40B4-BE49-F238E27FC236}">
                <a16:creationId xmlns:a16="http://schemas.microsoft.com/office/drawing/2014/main" id="{023FBC01-4E5D-4626-85D3-D7F253C2A4A7}"/>
              </a:ext>
            </a:extLst>
          </p:cNvPr>
          <p:cNvSpPr>
            <a:spLocks noGrp="1"/>
          </p:cNvSpPr>
          <p:nvPr>
            <p:ph type="sldNum" sz="quarter" idx="12"/>
          </p:nvPr>
        </p:nvSpPr>
        <p:spPr/>
        <p:txBody>
          <a:bodyPr/>
          <a:lstStyle/>
          <a:p>
            <a:fld id="{42C40DD9-8249-4E21-95CB-610A872E54F3}" type="slidenum">
              <a:rPr lang="en-US" smtClean="0"/>
              <a:t>27</a:t>
            </a:fld>
            <a:endParaRPr lang="en-US" dirty="0"/>
          </a:p>
        </p:txBody>
      </p:sp>
      <p:pic>
        <p:nvPicPr>
          <p:cNvPr id="4" name="Google Shape;72;p16">
            <a:extLst>
              <a:ext uri="{FF2B5EF4-FFF2-40B4-BE49-F238E27FC236}">
                <a16:creationId xmlns:a16="http://schemas.microsoft.com/office/drawing/2014/main" id="{98F787AF-E5F8-4729-8E82-D1D0491F7210}"/>
              </a:ext>
            </a:extLst>
          </p:cNvPr>
          <p:cNvPicPr preferRelativeResize="0"/>
          <p:nvPr/>
        </p:nvPicPr>
        <p:blipFill>
          <a:blip r:embed="rId2">
            <a:alphaModFix/>
          </a:blip>
          <a:stretch>
            <a:fillRect/>
          </a:stretch>
        </p:blipFill>
        <p:spPr>
          <a:xfrm>
            <a:off x="2061256" y="2629900"/>
            <a:ext cx="4418026" cy="3367324"/>
          </a:xfrm>
          <a:prstGeom prst="rect">
            <a:avLst/>
          </a:prstGeom>
          <a:noFill/>
          <a:ln>
            <a:noFill/>
          </a:ln>
        </p:spPr>
      </p:pic>
      <p:pic>
        <p:nvPicPr>
          <p:cNvPr id="5" name="Google Shape;73;p16">
            <a:extLst>
              <a:ext uri="{FF2B5EF4-FFF2-40B4-BE49-F238E27FC236}">
                <a16:creationId xmlns:a16="http://schemas.microsoft.com/office/drawing/2014/main" id="{234790C1-82EF-4318-AD4C-638747EABF35}"/>
              </a:ext>
            </a:extLst>
          </p:cNvPr>
          <p:cNvPicPr preferRelativeResize="0"/>
          <p:nvPr/>
        </p:nvPicPr>
        <p:blipFill>
          <a:blip r:embed="rId3">
            <a:alphaModFix/>
          </a:blip>
          <a:stretch>
            <a:fillRect/>
          </a:stretch>
        </p:blipFill>
        <p:spPr>
          <a:xfrm>
            <a:off x="6653556" y="2915100"/>
            <a:ext cx="2755452" cy="624375"/>
          </a:xfrm>
          <a:prstGeom prst="rect">
            <a:avLst/>
          </a:prstGeom>
          <a:noFill/>
          <a:ln>
            <a:noFill/>
          </a:ln>
        </p:spPr>
      </p:pic>
      <p:sp>
        <p:nvSpPr>
          <p:cNvPr id="6" name="Google Shape;75;p16">
            <a:extLst>
              <a:ext uri="{FF2B5EF4-FFF2-40B4-BE49-F238E27FC236}">
                <a16:creationId xmlns:a16="http://schemas.microsoft.com/office/drawing/2014/main" id="{8782F77F-F42F-478C-9124-22174198FADC}"/>
              </a:ext>
            </a:extLst>
          </p:cNvPr>
          <p:cNvSpPr txBox="1"/>
          <p:nvPr/>
        </p:nvSpPr>
        <p:spPr>
          <a:xfrm>
            <a:off x="6783156" y="3613525"/>
            <a:ext cx="32022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t>https://github.com/ucb-bar/chipyard</a:t>
            </a:r>
            <a:endParaRPr sz="1300"/>
          </a:p>
          <a:p>
            <a:pPr marL="0" lvl="0" indent="0" algn="l" rtl="0">
              <a:spcBef>
                <a:spcPts val="0"/>
              </a:spcBef>
              <a:spcAft>
                <a:spcPts val="0"/>
              </a:spcAft>
              <a:buNone/>
            </a:pPr>
            <a:r>
              <a:rPr lang="en" sz="1300"/>
              <a:t>Processor core, interfaces</a:t>
            </a:r>
            <a:endParaRPr sz="1300"/>
          </a:p>
          <a:p>
            <a:pPr marL="0" lvl="0" indent="0" algn="l" rtl="0">
              <a:spcBef>
                <a:spcPts val="0"/>
              </a:spcBef>
              <a:spcAft>
                <a:spcPts val="0"/>
              </a:spcAft>
              <a:buNone/>
            </a:pPr>
            <a:r>
              <a:rPr lang="en" sz="1300"/>
              <a:t>Software tools</a:t>
            </a:r>
            <a:endParaRPr sz="1300"/>
          </a:p>
        </p:txBody>
      </p:sp>
      <p:cxnSp>
        <p:nvCxnSpPr>
          <p:cNvPr id="7" name="Google Shape;76;p16">
            <a:extLst>
              <a:ext uri="{FF2B5EF4-FFF2-40B4-BE49-F238E27FC236}">
                <a16:creationId xmlns:a16="http://schemas.microsoft.com/office/drawing/2014/main" id="{AA933DB2-FAAE-41E6-8A2B-256947990D1E}"/>
              </a:ext>
            </a:extLst>
          </p:cNvPr>
          <p:cNvCxnSpPr/>
          <p:nvPr/>
        </p:nvCxnSpPr>
        <p:spPr>
          <a:xfrm flipH="1">
            <a:off x="6079356" y="3545350"/>
            <a:ext cx="568500" cy="96300"/>
          </a:xfrm>
          <a:prstGeom prst="straightConnector1">
            <a:avLst/>
          </a:prstGeom>
          <a:noFill/>
          <a:ln w="9525" cap="flat" cmpd="sng">
            <a:solidFill>
              <a:schemeClr val="dk2"/>
            </a:solidFill>
            <a:prstDash val="solid"/>
            <a:round/>
            <a:headEnd type="none" w="med" len="med"/>
            <a:tailEnd type="triangle" w="med" len="med"/>
          </a:ln>
        </p:spPr>
      </p:cxnSp>
      <p:pic>
        <p:nvPicPr>
          <p:cNvPr id="8" name="Google Shape;77;p16">
            <a:extLst>
              <a:ext uri="{FF2B5EF4-FFF2-40B4-BE49-F238E27FC236}">
                <a16:creationId xmlns:a16="http://schemas.microsoft.com/office/drawing/2014/main" id="{1187132C-8ED7-4B58-AAE4-8F3E9FFBAF6A}"/>
              </a:ext>
            </a:extLst>
          </p:cNvPr>
          <p:cNvPicPr preferRelativeResize="0"/>
          <p:nvPr/>
        </p:nvPicPr>
        <p:blipFill>
          <a:blip r:embed="rId4">
            <a:alphaModFix/>
          </a:blip>
          <a:stretch>
            <a:fillRect/>
          </a:stretch>
        </p:blipFill>
        <p:spPr>
          <a:xfrm>
            <a:off x="6631681" y="4472675"/>
            <a:ext cx="2113175" cy="280075"/>
          </a:xfrm>
          <a:prstGeom prst="rect">
            <a:avLst/>
          </a:prstGeom>
          <a:noFill/>
          <a:ln>
            <a:noFill/>
          </a:ln>
        </p:spPr>
      </p:pic>
      <p:sp>
        <p:nvSpPr>
          <p:cNvPr id="9" name="Google Shape;78;p16">
            <a:extLst>
              <a:ext uri="{FF2B5EF4-FFF2-40B4-BE49-F238E27FC236}">
                <a16:creationId xmlns:a16="http://schemas.microsoft.com/office/drawing/2014/main" id="{1CFAD4DE-50C9-408C-93A9-5B71CD1E1454}"/>
              </a:ext>
            </a:extLst>
          </p:cNvPr>
          <p:cNvSpPr txBox="1"/>
          <p:nvPr/>
        </p:nvSpPr>
        <p:spPr>
          <a:xfrm>
            <a:off x="6783156" y="4857150"/>
            <a:ext cx="35127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t>https://www.chisel-lang.org/</a:t>
            </a:r>
            <a:endParaRPr sz="1300"/>
          </a:p>
          <a:p>
            <a:pPr marL="0" lvl="0" indent="0" algn="l" rtl="0">
              <a:spcBef>
                <a:spcPts val="0"/>
              </a:spcBef>
              <a:spcAft>
                <a:spcPts val="0"/>
              </a:spcAft>
              <a:buNone/>
            </a:pPr>
            <a:r>
              <a:rPr lang="en" sz="1300"/>
              <a:t>Custom BLE digital baseband, accelerator wrappers</a:t>
            </a:r>
            <a:endParaRPr sz="1300"/>
          </a:p>
        </p:txBody>
      </p:sp>
      <p:cxnSp>
        <p:nvCxnSpPr>
          <p:cNvPr id="10" name="Google Shape;79;p16">
            <a:extLst>
              <a:ext uri="{FF2B5EF4-FFF2-40B4-BE49-F238E27FC236}">
                <a16:creationId xmlns:a16="http://schemas.microsoft.com/office/drawing/2014/main" id="{88F248B5-B1A3-47E4-9669-D101B7E72BE8}"/>
              </a:ext>
            </a:extLst>
          </p:cNvPr>
          <p:cNvCxnSpPr/>
          <p:nvPr/>
        </p:nvCxnSpPr>
        <p:spPr>
          <a:xfrm rot="10800000">
            <a:off x="5884331" y="3711650"/>
            <a:ext cx="752400" cy="682200"/>
          </a:xfrm>
          <a:prstGeom prst="straightConnector1">
            <a:avLst/>
          </a:prstGeom>
          <a:noFill/>
          <a:ln w="9525" cap="flat" cmpd="sng">
            <a:solidFill>
              <a:schemeClr val="dk2"/>
            </a:solidFill>
            <a:prstDash val="solid"/>
            <a:round/>
            <a:headEnd type="none" w="med" len="med"/>
            <a:tailEnd type="triangle" w="med" len="med"/>
          </a:ln>
        </p:spPr>
      </p:cxnSp>
      <p:cxnSp>
        <p:nvCxnSpPr>
          <p:cNvPr id="11" name="Google Shape;80;p16">
            <a:extLst>
              <a:ext uri="{FF2B5EF4-FFF2-40B4-BE49-F238E27FC236}">
                <a16:creationId xmlns:a16="http://schemas.microsoft.com/office/drawing/2014/main" id="{84E7F32D-CBEE-426A-B552-4515F6EA1F0B}"/>
              </a:ext>
            </a:extLst>
          </p:cNvPr>
          <p:cNvCxnSpPr/>
          <p:nvPr/>
        </p:nvCxnSpPr>
        <p:spPr>
          <a:xfrm flipH="1">
            <a:off x="5831831" y="4385100"/>
            <a:ext cx="804900" cy="831000"/>
          </a:xfrm>
          <a:prstGeom prst="straightConnector1">
            <a:avLst/>
          </a:prstGeom>
          <a:noFill/>
          <a:ln w="9525" cap="flat" cmpd="sng">
            <a:solidFill>
              <a:schemeClr val="dk2"/>
            </a:solidFill>
            <a:prstDash val="solid"/>
            <a:round/>
            <a:headEnd type="none" w="med" len="med"/>
            <a:tailEnd type="triangle" w="med" len="med"/>
          </a:ln>
        </p:spPr>
      </p:cxnSp>
      <p:pic>
        <p:nvPicPr>
          <p:cNvPr id="12" name="Google Shape;81;p16">
            <a:extLst>
              <a:ext uri="{FF2B5EF4-FFF2-40B4-BE49-F238E27FC236}">
                <a16:creationId xmlns:a16="http://schemas.microsoft.com/office/drawing/2014/main" id="{C7ADA60C-6CB6-4258-A137-64C1D6CA1313}"/>
              </a:ext>
            </a:extLst>
          </p:cNvPr>
          <p:cNvPicPr preferRelativeResize="0"/>
          <p:nvPr/>
        </p:nvPicPr>
        <p:blipFill>
          <a:blip r:embed="rId5">
            <a:alphaModFix/>
          </a:blip>
          <a:stretch>
            <a:fillRect/>
          </a:stretch>
        </p:blipFill>
        <p:spPr>
          <a:xfrm rot="-5400000">
            <a:off x="4859381" y="5585624"/>
            <a:ext cx="668650" cy="1416500"/>
          </a:xfrm>
          <a:prstGeom prst="rect">
            <a:avLst/>
          </a:prstGeom>
          <a:noFill/>
          <a:ln>
            <a:noFill/>
          </a:ln>
        </p:spPr>
      </p:pic>
      <p:cxnSp>
        <p:nvCxnSpPr>
          <p:cNvPr id="13" name="Google Shape;82;p16">
            <a:extLst>
              <a:ext uri="{FF2B5EF4-FFF2-40B4-BE49-F238E27FC236}">
                <a16:creationId xmlns:a16="http://schemas.microsoft.com/office/drawing/2014/main" id="{3F3E086F-A699-4AD4-832C-50A1A70E8824}"/>
              </a:ext>
            </a:extLst>
          </p:cNvPr>
          <p:cNvCxnSpPr>
            <a:stCxn id="12" idx="0"/>
          </p:cNvCxnSpPr>
          <p:nvPr/>
        </p:nvCxnSpPr>
        <p:spPr>
          <a:xfrm rot="10800000">
            <a:off x="3531456" y="5478474"/>
            <a:ext cx="954000" cy="815400"/>
          </a:xfrm>
          <a:prstGeom prst="straightConnector1">
            <a:avLst/>
          </a:prstGeom>
          <a:noFill/>
          <a:ln w="9525" cap="flat" cmpd="sng">
            <a:solidFill>
              <a:schemeClr val="dk2"/>
            </a:solidFill>
            <a:prstDash val="solid"/>
            <a:round/>
            <a:headEnd type="none" w="med" len="med"/>
            <a:tailEnd type="triangle" w="med" len="med"/>
          </a:ln>
        </p:spPr>
      </p:cxnSp>
      <p:sp>
        <p:nvSpPr>
          <p:cNvPr id="14" name="Google Shape;83;p16">
            <a:extLst>
              <a:ext uri="{FF2B5EF4-FFF2-40B4-BE49-F238E27FC236}">
                <a16:creationId xmlns:a16="http://schemas.microsoft.com/office/drawing/2014/main" id="{B69747A5-DC26-4DD2-8431-57412DF68581}"/>
              </a:ext>
            </a:extLst>
          </p:cNvPr>
          <p:cNvSpPr txBox="1"/>
          <p:nvPr/>
        </p:nvSpPr>
        <p:spPr>
          <a:xfrm>
            <a:off x="5931919" y="5959550"/>
            <a:ext cx="35127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t>Berkeley Analog Generator (BAG) - generated SAR ADC</a:t>
            </a:r>
            <a:endParaRPr sz="1300"/>
          </a:p>
        </p:txBody>
      </p:sp>
      <p:sp>
        <p:nvSpPr>
          <p:cNvPr id="15" name="TextBox 14">
            <a:extLst>
              <a:ext uri="{FF2B5EF4-FFF2-40B4-BE49-F238E27FC236}">
                <a16:creationId xmlns:a16="http://schemas.microsoft.com/office/drawing/2014/main" id="{B66A001C-5F8F-4241-906E-D3934670AC31}"/>
              </a:ext>
            </a:extLst>
          </p:cNvPr>
          <p:cNvSpPr txBox="1"/>
          <p:nvPr/>
        </p:nvSpPr>
        <p:spPr>
          <a:xfrm>
            <a:off x="1073188" y="1352436"/>
            <a:ext cx="7412607" cy="923330"/>
          </a:xfrm>
          <a:prstGeom prst="rect">
            <a:avLst/>
          </a:prstGeom>
          <a:noFill/>
        </p:spPr>
        <p:txBody>
          <a:bodyPr wrap="none" rtlCol="0">
            <a:spAutoFit/>
          </a:bodyPr>
          <a:lstStyle/>
          <a:p>
            <a:r>
              <a:rPr lang="en-US" dirty="0"/>
              <a:t>20 students designing a5</a:t>
            </a:r>
            <a:r>
              <a:rPr lang="en-US" baseline="30000" dirty="0"/>
              <a:t>th</a:t>
            </a:r>
            <a:r>
              <a:rPr lang="en-US" dirty="0"/>
              <a:t> year M.S 28nm SOC: </a:t>
            </a:r>
            <a:r>
              <a:rPr lang="en-US" dirty="0" err="1"/>
              <a:t>Rocket+AES+BLE</a:t>
            </a:r>
            <a:br>
              <a:rPr lang="en-US" dirty="0"/>
            </a:br>
            <a:r>
              <a:rPr lang="en-US" dirty="0"/>
              <a:t>3</a:t>
            </a:r>
            <a:r>
              <a:rPr lang="en-US" baseline="30000" dirty="0"/>
              <a:t>rd</a:t>
            </a:r>
            <a:r>
              <a:rPr lang="en-US" dirty="0"/>
              <a:t>-, 4</a:t>
            </a:r>
            <a:r>
              <a:rPr lang="en-US" baseline="30000" dirty="0"/>
              <a:t>th</a:t>
            </a:r>
            <a:r>
              <a:rPr lang="en-US" dirty="0"/>
              <a:t>-yr undergrads,. students, first-year </a:t>
            </a:r>
            <a:r>
              <a:rPr lang="en-US" dirty="0" err="1"/>
              <a:t>Ph.D.s</a:t>
            </a:r>
            <a:r>
              <a:rPr lang="en-US" dirty="0"/>
              <a:t> and two more senior</a:t>
            </a:r>
          </a:p>
          <a:p>
            <a:r>
              <a:rPr lang="en-US" dirty="0"/>
              <a:t>No prior chip design experience!</a:t>
            </a:r>
          </a:p>
        </p:txBody>
      </p:sp>
    </p:spTree>
    <p:extLst>
      <p:ext uri="{BB962C8B-B14F-4D97-AF65-F5344CB8AC3E}">
        <p14:creationId xmlns:p14="http://schemas.microsoft.com/office/powerpoint/2010/main" val="20083035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258811B-EBDD-4D90-AB10-17CDD2831AF2}"/>
              </a:ext>
            </a:extLst>
          </p:cNvPr>
          <p:cNvSpPr>
            <a:spLocks noGrp="1"/>
          </p:cNvSpPr>
          <p:nvPr>
            <p:ph type="title"/>
          </p:nvPr>
        </p:nvSpPr>
        <p:spPr/>
        <p:txBody>
          <a:bodyPr/>
          <a:lstStyle/>
          <a:p>
            <a:r>
              <a:rPr lang="en-US" dirty="0"/>
              <a:t>Community</a:t>
            </a:r>
          </a:p>
        </p:txBody>
      </p:sp>
      <p:sp>
        <p:nvSpPr>
          <p:cNvPr id="7" name="Content Placeholder 6">
            <a:extLst>
              <a:ext uri="{FF2B5EF4-FFF2-40B4-BE49-F238E27FC236}">
                <a16:creationId xmlns:a16="http://schemas.microsoft.com/office/drawing/2014/main" id="{33C51B0E-FAAD-4D80-98CF-B1F0DAE188B7}"/>
              </a:ext>
            </a:extLst>
          </p:cNvPr>
          <p:cNvSpPr>
            <a:spLocks noGrp="1"/>
          </p:cNvSpPr>
          <p:nvPr>
            <p:ph idx="1"/>
          </p:nvPr>
        </p:nvSpPr>
        <p:spPr>
          <a:xfrm>
            <a:off x="292468" y="1371595"/>
            <a:ext cx="5737193" cy="4771017"/>
          </a:xfrm>
        </p:spPr>
        <p:txBody>
          <a:bodyPr>
            <a:normAutofit fontScale="92500" lnSpcReduction="10000"/>
          </a:bodyPr>
          <a:lstStyle/>
          <a:p>
            <a:r>
              <a:rPr lang="en-US" dirty="0"/>
              <a:t>Documentation</a:t>
            </a:r>
          </a:p>
          <a:p>
            <a:pPr lvl="1"/>
            <a:r>
              <a:rPr lang="en-US" dirty="0"/>
              <a:t>Over 100 pages!</a:t>
            </a:r>
          </a:p>
          <a:p>
            <a:pPr lvl="1"/>
            <a:r>
              <a:rPr lang="en-US" dirty="0">
                <a:hlinkClick r:id="rId2" action="ppaction://hlinkfile"/>
              </a:rPr>
              <a:t>chipyard.readthedocs.io</a:t>
            </a:r>
            <a:endParaRPr lang="en-US" dirty="0"/>
          </a:p>
          <a:p>
            <a:pPr lvl="1"/>
            <a:r>
              <a:rPr lang="en-US" dirty="0"/>
              <a:t>Talks about heterogeneous SoCs, adding Verilog IP, accelerators, etc.</a:t>
            </a:r>
          </a:p>
          <a:p>
            <a:r>
              <a:rPr lang="en-US" dirty="0"/>
              <a:t>Tutorials</a:t>
            </a:r>
          </a:p>
          <a:p>
            <a:pPr lvl="1"/>
            <a:r>
              <a:rPr lang="en-US" dirty="0"/>
              <a:t>MICRO 2019 Tutorial</a:t>
            </a:r>
          </a:p>
          <a:p>
            <a:pPr lvl="1"/>
            <a:r>
              <a:rPr lang="en-US" dirty="0"/>
              <a:t>RISC-V Summit 2019 Tutorial</a:t>
            </a:r>
          </a:p>
          <a:p>
            <a:pPr lvl="1"/>
            <a:r>
              <a:rPr lang="en-US" dirty="0"/>
              <a:t>(Almost) ASPLOS 2020 tutorial</a:t>
            </a:r>
          </a:p>
          <a:p>
            <a:pPr lvl="1"/>
            <a:r>
              <a:rPr lang="en-US" dirty="0"/>
              <a:t>ESSCIRC 2020 Tutorial</a:t>
            </a:r>
          </a:p>
          <a:p>
            <a:pPr lvl="1"/>
            <a:r>
              <a:rPr lang="en-US" dirty="0"/>
              <a:t>ISCA 2021 Tutorial</a:t>
            </a:r>
          </a:p>
          <a:p>
            <a:r>
              <a:rPr lang="en-US" dirty="0"/>
              <a:t>Mailing list</a:t>
            </a:r>
          </a:p>
          <a:p>
            <a:pPr lvl="1"/>
            <a:r>
              <a:rPr lang="en-US" dirty="0"/>
              <a:t>~200 threads</a:t>
            </a:r>
          </a:p>
          <a:p>
            <a:endParaRPr lang="en-US" dirty="0"/>
          </a:p>
          <a:p>
            <a:endParaRPr lang="en-US" dirty="0"/>
          </a:p>
        </p:txBody>
      </p:sp>
      <p:sp>
        <p:nvSpPr>
          <p:cNvPr id="4" name="Slide Number Placeholder 3">
            <a:extLst>
              <a:ext uri="{FF2B5EF4-FFF2-40B4-BE49-F238E27FC236}">
                <a16:creationId xmlns:a16="http://schemas.microsoft.com/office/drawing/2014/main" id="{AE2F346E-22C4-46A7-85BA-4720C04514B7}"/>
              </a:ext>
            </a:extLst>
          </p:cNvPr>
          <p:cNvSpPr>
            <a:spLocks noGrp="1"/>
          </p:cNvSpPr>
          <p:nvPr>
            <p:ph type="sldNum" sz="quarter" idx="12"/>
          </p:nvPr>
        </p:nvSpPr>
        <p:spPr/>
        <p:txBody>
          <a:bodyPr/>
          <a:lstStyle/>
          <a:p>
            <a:fld id="{42C40DD9-8249-4E21-95CB-610A872E54F3}" type="slidenum">
              <a:rPr lang="en-US" smtClean="0"/>
              <a:t>28</a:t>
            </a:fld>
            <a:endParaRPr lang="en-US" dirty="0"/>
          </a:p>
        </p:txBody>
      </p:sp>
      <p:pic>
        <p:nvPicPr>
          <p:cNvPr id="2" name="Picture 1">
            <a:extLst>
              <a:ext uri="{FF2B5EF4-FFF2-40B4-BE49-F238E27FC236}">
                <a16:creationId xmlns:a16="http://schemas.microsoft.com/office/drawing/2014/main" id="{56CA2E69-88DE-42F8-9B9F-A7584F5B7856}"/>
              </a:ext>
            </a:extLst>
          </p:cNvPr>
          <p:cNvPicPr>
            <a:picLocks noChangeAspect="1"/>
          </p:cNvPicPr>
          <p:nvPr/>
        </p:nvPicPr>
        <p:blipFill>
          <a:blip r:embed="rId3"/>
          <a:stretch>
            <a:fillRect/>
          </a:stretch>
        </p:blipFill>
        <p:spPr>
          <a:xfrm>
            <a:off x="6953029" y="1437567"/>
            <a:ext cx="4853489" cy="2807623"/>
          </a:xfrm>
          <a:prstGeom prst="rect">
            <a:avLst/>
          </a:prstGeom>
          <a:ln>
            <a:solidFill>
              <a:srgbClr val="002D58"/>
            </a:solid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8037CF06-A5B9-43F4-B7E6-0970E38E74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0251" y="3731289"/>
            <a:ext cx="4984492" cy="2807623"/>
          </a:xfrm>
          <a:prstGeom prst="rect">
            <a:avLst/>
          </a:prstGeom>
        </p:spPr>
      </p:pic>
    </p:spTree>
    <p:extLst>
      <p:ext uri="{BB962C8B-B14F-4D97-AF65-F5344CB8AC3E}">
        <p14:creationId xmlns:p14="http://schemas.microsoft.com/office/powerpoint/2010/main" val="15891445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1EBB-F7E5-40A0-A294-B3C93B6CD2B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1A257BB-E9AB-4061-B2B9-C9572443AA17}"/>
              </a:ext>
            </a:extLst>
          </p:cNvPr>
          <p:cNvSpPr>
            <a:spLocks noGrp="1"/>
          </p:cNvSpPr>
          <p:nvPr>
            <p:ph idx="1"/>
          </p:nvPr>
        </p:nvSpPr>
        <p:spPr/>
        <p:txBody>
          <a:bodyPr/>
          <a:lstStyle/>
          <a:p>
            <a:r>
              <a:rPr lang="en-US" dirty="0" err="1"/>
              <a:t>Chipyard</a:t>
            </a:r>
            <a:r>
              <a:rPr lang="en-US" dirty="0"/>
              <a:t> 1.4 has been released</a:t>
            </a:r>
          </a:p>
          <a:p>
            <a:pPr lvl="1"/>
            <a:r>
              <a:rPr lang="en-US" dirty="0" err="1"/>
              <a:t>Github</a:t>
            </a:r>
            <a:r>
              <a:rPr lang="en-US" dirty="0"/>
              <a:t>: </a:t>
            </a:r>
            <a:r>
              <a:rPr lang="en-US" dirty="0">
                <a:hlinkClick r:id="rId2"/>
              </a:rPr>
              <a:t>https://github.com/ucb-bar/chipyard/</a:t>
            </a:r>
            <a:endParaRPr lang="en-US" dirty="0"/>
          </a:p>
          <a:p>
            <a:pPr lvl="1"/>
            <a:r>
              <a:rPr lang="en-US" dirty="0"/>
              <a:t>Docs: </a:t>
            </a:r>
            <a:r>
              <a:rPr lang="en-US" dirty="0">
                <a:hlinkClick r:id="rId3"/>
              </a:rPr>
              <a:t>https://chipyard.readthedocs.io/en/latest/index.html</a:t>
            </a:r>
            <a:endParaRPr lang="en-US" dirty="0"/>
          </a:p>
          <a:p>
            <a:pPr lvl="1"/>
            <a:r>
              <a:rPr lang="en-US" dirty="0"/>
              <a:t>Mailing List: </a:t>
            </a:r>
            <a:r>
              <a:rPr lang="en-US" dirty="0">
                <a:hlinkClick r:id="rId4"/>
              </a:rPr>
              <a:t>https://groups.google.com/forum/#!forum/chipyard</a:t>
            </a:r>
            <a:endParaRPr lang="en-US" dirty="0"/>
          </a:p>
          <a:p>
            <a:r>
              <a:rPr lang="en-US" dirty="0"/>
              <a:t>Integrated design, simulation and implementation framework</a:t>
            </a:r>
          </a:p>
          <a:p>
            <a:r>
              <a:rPr lang="en-US" dirty="0"/>
              <a:t>Roadmap to converging the various flows</a:t>
            </a:r>
          </a:p>
        </p:txBody>
      </p:sp>
      <p:sp>
        <p:nvSpPr>
          <p:cNvPr id="4" name="Slide Number Placeholder 3">
            <a:extLst>
              <a:ext uri="{FF2B5EF4-FFF2-40B4-BE49-F238E27FC236}">
                <a16:creationId xmlns:a16="http://schemas.microsoft.com/office/drawing/2014/main" id="{02366009-0B86-4A74-ADE9-FF03A4012B81}"/>
              </a:ext>
            </a:extLst>
          </p:cNvPr>
          <p:cNvSpPr>
            <a:spLocks noGrp="1"/>
          </p:cNvSpPr>
          <p:nvPr>
            <p:ph type="sldNum" sz="quarter" idx="12"/>
          </p:nvPr>
        </p:nvSpPr>
        <p:spPr/>
        <p:txBody>
          <a:bodyPr/>
          <a:lstStyle/>
          <a:p>
            <a:fld id="{42C40DD9-8249-4E21-95CB-610A872E54F3}" type="slidenum">
              <a:rPr lang="en-US" smtClean="0"/>
              <a:t>29</a:t>
            </a:fld>
            <a:endParaRPr lang="en-US"/>
          </a:p>
        </p:txBody>
      </p:sp>
      <p:pic>
        <p:nvPicPr>
          <p:cNvPr id="5" name="Graphic 4">
            <a:extLst>
              <a:ext uri="{FF2B5EF4-FFF2-40B4-BE49-F238E27FC236}">
                <a16:creationId xmlns:a16="http://schemas.microsoft.com/office/drawing/2014/main" id="{D67ADA68-C8D6-4176-AEF1-14CE3CB5E0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90988" y="4332348"/>
            <a:ext cx="6610024" cy="1498898"/>
          </a:xfrm>
          <a:prstGeom prst="rect">
            <a:avLst/>
          </a:prstGeom>
        </p:spPr>
      </p:pic>
    </p:spTree>
    <p:extLst>
      <p:ext uri="{BB962C8B-B14F-4D97-AF65-F5344CB8AC3E}">
        <p14:creationId xmlns:p14="http://schemas.microsoft.com/office/powerpoint/2010/main" val="253832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Berkeley RISC-V ISA</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6271" y="1345911"/>
            <a:ext cx="1485165" cy="1768054"/>
          </a:xfrm>
          <a:prstGeom prst="rect">
            <a:avLst/>
          </a:prstGeom>
        </p:spPr>
      </p:pic>
      <p:sp>
        <p:nvSpPr>
          <p:cNvPr id="3" name="Content Placeholder 2"/>
          <p:cNvSpPr>
            <a:spLocks noGrp="1"/>
          </p:cNvSpPr>
          <p:nvPr>
            <p:ph idx="1"/>
          </p:nvPr>
        </p:nvSpPr>
        <p:spPr>
          <a:xfrm>
            <a:off x="195649" y="1249680"/>
            <a:ext cx="11778048" cy="5439295"/>
          </a:xfrm>
        </p:spPr>
        <p:txBody>
          <a:bodyPr>
            <a:normAutofit lnSpcReduction="10000"/>
          </a:bodyPr>
          <a:lstStyle/>
          <a:p>
            <a:pPr marL="0" indent="0">
              <a:buNone/>
            </a:pPr>
            <a:r>
              <a:rPr lang="en-US" sz="1800" b="1" dirty="0"/>
              <a:t>			www.riscv.org</a:t>
            </a:r>
          </a:p>
          <a:p>
            <a:r>
              <a:rPr lang="en-US" sz="2000" dirty="0"/>
              <a:t>An open, license-free ISA </a:t>
            </a:r>
          </a:p>
          <a:p>
            <a:pPr lvl="1"/>
            <a:r>
              <a:rPr lang="en-US" sz="1800" dirty="0"/>
              <a:t>Runs GCC, LLVM, Linux distributions, </a:t>
            </a:r>
            <a:r>
              <a:rPr lang="en-US" sz="1800" dirty="0" err="1"/>
              <a:t>glibc</a:t>
            </a:r>
            <a:r>
              <a:rPr lang="en-US" sz="1800" dirty="0"/>
              <a:t>, …</a:t>
            </a:r>
          </a:p>
          <a:p>
            <a:pPr lvl="1"/>
            <a:r>
              <a:rPr lang="en-US" sz="1800" dirty="0"/>
              <a:t>RV32, RV64, and RV128 variants for </a:t>
            </a:r>
            <a:br>
              <a:rPr lang="en-US" sz="1800" dirty="0"/>
            </a:br>
            <a:r>
              <a:rPr lang="en-US" sz="1800" dirty="0"/>
              <a:t>32b, 64b, and 128b address spaces</a:t>
            </a:r>
          </a:p>
          <a:p>
            <a:r>
              <a:rPr lang="en-US" sz="2000" dirty="0"/>
              <a:t>Base ISA only ~40 integer instructions</a:t>
            </a:r>
          </a:p>
          <a:p>
            <a:r>
              <a:rPr lang="en-US" sz="2000" dirty="0"/>
              <a:t>Extensions provide full general-purpose ISA, including </a:t>
            </a:r>
            <a:br>
              <a:rPr lang="en-US" sz="2000" dirty="0"/>
            </a:br>
            <a:r>
              <a:rPr lang="en-US" sz="2000" dirty="0"/>
              <a:t>IEEE-754/2008 floating-point</a:t>
            </a:r>
          </a:p>
          <a:p>
            <a:r>
              <a:rPr lang="en-US" sz="2000" dirty="0"/>
              <a:t>Designed for extension, customization</a:t>
            </a:r>
          </a:p>
          <a:p>
            <a:r>
              <a:rPr lang="en-US" sz="2000" dirty="0"/>
              <a:t>Developed at UC Berkeley, maintained by RISC-V Foundation</a:t>
            </a:r>
          </a:p>
          <a:p>
            <a:r>
              <a:rPr lang="en-US" sz="2000" dirty="0"/>
              <a:t>Most of cost of chip development is in software, so want to make sure software is reused across many chip designs</a:t>
            </a:r>
          </a:p>
          <a:p>
            <a:r>
              <a:rPr lang="en-US" sz="2000" dirty="0"/>
              <a:t>Many research and commercial cores offered</a:t>
            </a:r>
          </a:p>
          <a:p>
            <a:pPr lvl="1"/>
            <a:r>
              <a:rPr lang="en-US" sz="1800" dirty="0" err="1"/>
              <a:t>Pulpino</a:t>
            </a:r>
            <a:endParaRPr lang="en-US" sz="1800" dirty="0"/>
          </a:p>
          <a:p>
            <a:pPr lvl="1"/>
            <a:r>
              <a:rPr lang="en-US" sz="1800" dirty="0"/>
              <a:t>Rocket</a:t>
            </a:r>
            <a:endParaRPr lang="en-US" sz="1600" dirty="0"/>
          </a:p>
          <a:p>
            <a:r>
              <a:rPr lang="en-US" sz="2400" b="1" dirty="0"/>
              <a:t>Rocket is an example of a generator written in Chisel</a:t>
            </a:r>
          </a:p>
        </p:txBody>
      </p:sp>
    </p:spTree>
    <p:extLst>
      <p:ext uri="{BB962C8B-B14F-4D97-AF65-F5344CB8AC3E}">
        <p14:creationId xmlns:p14="http://schemas.microsoft.com/office/powerpoint/2010/main" val="26090603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Summary</a:t>
            </a:r>
          </a:p>
        </p:txBody>
      </p:sp>
      <p:sp>
        <p:nvSpPr>
          <p:cNvPr id="3" name="Content Placeholder 2"/>
          <p:cNvSpPr>
            <a:spLocks noGrp="1"/>
          </p:cNvSpPr>
          <p:nvPr>
            <p:ph idx="1"/>
          </p:nvPr>
        </p:nvSpPr>
        <p:spPr/>
        <p:txBody>
          <a:bodyPr>
            <a:normAutofit/>
          </a:bodyPr>
          <a:lstStyle/>
          <a:p>
            <a:r>
              <a:rPr lang="en-US" dirty="0"/>
              <a:t>We have made it easy to design specialized </a:t>
            </a:r>
            <a:r>
              <a:rPr lang="en-US" dirty="0" err="1"/>
              <a:t>SoCs</a:t>
            </a:r>
            <a:endParaRPr lang="en-US" dirty="0"/>
          </a:p>
          <a:p>
            <a:r>
              <a:rPr lang="en-US" dirty="0"/>
              <a:t>Automated mapping into cloud FPGAs, ASICs</a:t>
            </a:r>
          </a:p>
          <a:p>
            <a:r>
              <a:rPr lang="en-US" dirty="0"/>
              <a:t>ASIC implementation requires access to proprietary tools and technologies</a:t>
            </a:r>
          </a:p>
          <a:p>
            <a:pPr lvl="1"/>
            <a:r>
              <a:rPr lang="en-US" dirty="0"/>
              <a:t>Open-source movement may enable easier-to-port ASIC tutorials</a:t>
            </a:r>
          </a:p>
          <a:p>
            <a:pPr lvl="1"/>
            <a:r>
              <a:rPr lang="en-US" dirty="0" err="1"/>
              <a:t>Skywater</a:t>
            </a:r>
            <a:r>
              <a:rPr lang="en-US" dirty="0"/>
              <a:t> 130nm is an open-source PDK </a:t>
            </a:r>
          </a:p>
          <a:p>
            <a:pPr lvl="1"/>
            <a:endParaRPr lang="en-US" dirty="0"/>
          </a:p>
        </p:txBody>
      </p:sp>
    </p:spTree>
    <p:extLst>
      <p:ext uri="{BB962C8B-B14F-4D97-AF65-F5344CB8AC3E}">
        <p14:creationId xmlns:p14="http://schemas.microsoft.com/office/powerpoint/2010/main" val="1506876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19F0A-B089-43B3-83BA-BF39F80B2C10}"/>
              </a:ext>
            </a:extLst>
          </p:cNvPr>
          <p:cNvSpPr>
            <a:spLocks noGrp="1"/>
          </p:cNvSpPr>
          <p:nvPr>
            <p:ph type="title"/>
          </p:nvPr>
        </p:nvSpPr>
        <p:spPr/>
        <p:txBody>
          <a:bodyPr/>
          <a:lstStyle/>
          <a:p>
            <a:r>
              <a:rPr lang="en-US"/>
              <a:t>Join The </a:t>
            </a:r>
            <a:r>
              <a:rPr lang="en-US" dirty="0"/>
              <a:t>Community!</a:t>
            </a:r>
          </a:p>
        </p:txBody>
      </p:sp>
      <p:sp>
        <p:nvSpPr>
          <p:cNvPr id="3" name="Content Placeholder 2">
            <a:extLst>
              <a:ext uri="{FF2B5EF4-FFF2-40B4-BE49-F238E27FC236}">
                <a16:creationId xmlns:a16="http://schemas.microsoft.com/office/drawing/2014/main" id="{BF5E6EE1-0CDC-4000-8559-85F9A3E6D789}"/>
              </a:ext>
            </a:extLst>
          </p:cNvPr>
          <p:cNvSpPr>
            <a:spLocks noGrp="1"/>
          </p:cNvSpPr>
          <p:nvPr>
            <p:ph idx="1"/>
          </p:nvPr>
        </p:nvSpPr>
        <p:spPr/>
        <p:txBody>
          <a:bodyPr/>
          <a:lstStyle/>
          <a:p>
            <a:r>
              <a:rPr lang="en-US" dirty="0"/>
              <a:t>Used in industry and academia</a:t>
            </a:r>
          </a:p>
          <a:p>
            <a:r>
              <a:rPr lang="en-US" dirty="0"/>
              <a:t>Development is all open-source and on </a:t>
            </a:r>
            <a:r>
              <a:rPr lang="en-US" dirty="0" err="1"/>
              <a:t>Github</a:t>
            </a:r>
            <a:endParaRPr lang="en-US" dirty="0"/>
          </a:p>
          <a:p>
            <a:pPr lvl="1"/>
            <a:r>
              <a:rPr lang="en-US" dirty="0"/>
              <a:t>Stable `master` branch (latest release)</a:t>
            </a:r>
          </a:p>
          <a:p>
            <a:pPr lvl="1"/>
            <a:r>
              <a:rPr lang="en-US" dirty="0"/>
              <a:t>Less-stable `dev` branch with all the newest features</a:t>
            </a:r>
          </a:p>
          <a:p>
            <a:r>
              <a:rPr lang="en-US" dirty="0"/>
              <a:t>Sub-projects managed using submodules</a:t>
            </a:r>
          </a:p>
          <a:p>
            <a:r>
              <a:rPr lang="en-US" dirty="0"/>
              <a:t>Over 100 pages of documentation!</a:t>
            </a:r>
          </a:p>
          <a:p>
            <a:pPr lvl="1"/>
            <a:r>
              <a:rPr lang="en-US" dirty="0"/>
              <a:t>If something isn’t clear, please let us know </a:t>
            </a:r>
          </a:p>
          <a:p>
            <a:r>
              <a:rPr lang="en-US" dirty="0"/>
              <a:t>We appreciate feedback! We appreciate PRs even more!</a:t>
            </a:r>
          </a:p>
        </p:txBody>
      </p:sp>
    </p:spTree>
    <p:extLst>
      <p:ext uri="{BB962C8B-B14F-4D97-AF65-F5344CB8AC3E}">
        <p14:creationId xmlns:p14="http://schemas.microsoft.com/office/powerpoint/2010/main" val="36472093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19F0A-B089-43B3-83BA-BF39F80B2C10}"/>
              </a:ext>
            </a:extLst>
          </p:cNvPr>
          <p:cNvSpPr>
            <a:spLocks noGrp="1"/>
          </p:cNvSpPr>
          <p:nvPr>
            <p:ph type="title"/>
          </p:nvPr>
        </p:nvSpPr>
        <p:spPr/>
        <p:txBody>
          <a:bodyPr/>
          <a:lstStyle/>
          <a:p>
            <a:r>
              <a:rPr lang="en-US" dirty="0"/>
              <a:t>Learn More</a:t>
            </a:r>
          </a:p>
        </p:txBody>
      </p:sp>
      <p:sp>
        <p:nvSpPr>
          <p:cNvPr id="3" name="Content Placeholder 2">
            <a:extLst>
              <a:ext uri="{FF2B5EF4-FFF2-40B4-BE49-F238E27FC236}">
                <a16:creationId xmlns:a16="http://schemas.microsoft.com/office/drawing/2014/main" id="{BF5E6EE1-0CDC-4000-8559-85F9A3E6D789}"/>
              </a:ext>
            </a:extLst>
          </p:cNvPr>
          <p:cNvSpPr>
            <a:spLocks noGrp="1"/>
          </p:cNvSpPr>
          <p:nvPr>
            <p:ph idx="1"/>
          </p:nvPr>
        </p:nvSpPr>
        <p:spPr/>
        <p:txBody>
          <a:bodyPr/>
          <a:lstStyle/>
          <a:p>
            <a:r>
              <a:rPr lang="en-US" dirty="0" err="1"/>
              <a:t>Chipyard</a:t>
            </a:r>
            <a:endParaRPr lang="en-US" dirty="0"/>
          </a:p>
          <a:p>
            <a:pPr lvl="1"/>
            <a:r>
              <a:rPr lang="en-US" dirty="0" err="1"/>
              <a:t>Github</a:t>
            </a:r>
            <a:r>
              <a:rPr lang="en-US" dirty="0"/>
              <a:t>: </a:t>
            </a:r>
            <a:r>
              <a:rPr lang="en-US" dirty="0">
                <a:hlinkClick r:id="rId2"/>
              </a:rPr>
              <a:t>https://github.com/ucb-bar/chipyard/</a:t>
            </a:r>
            <a:endParaRPr lang="en-US" dirty="0"/>
          </a:p>
          <a:p>
            <a:pPr lvl="1"/>
            <a:r>
              <a:rPr lang="en-US" dirty="0"/>
              <a:t>Docs: </a:t>
            </a:r>
            <a:r>
              <a:rPr lang="en-US" dirty="0">
                <a:hlinkClick r:id="rId3"/>
              </a:rPr>
              <a:t>https://chipyard.readthedocs.io/en/latest/index.html</a:t>
            </a:r>
            <a:endParaRPr lang="en-US" dirty="0"/>
          </a:p>
          <a:p>
            <a:pPr lvl="1"/>
            <a:r>
              <a:rPr lang="en-US" dirty="0"/>
              <a:t>Mailing List: </a:t>
            </a:r>
            <a:r>
              <a:rPr lang="en-US" dirty="0">
                <a:hlinkClick r:id="rId4"/>
              </a:rPr>
              <a:t>https://groups.google.com/forum/#!forum/chipyard</a:t>
            </a:r>
            <a:endParaRPr lang="en-US" dirty="0"/>
          </a:p>
          <a:p>
            <a:endParaRPr lang="en-US" sz="2200" dirty="0"/>
          </a:p>
          <a:p>
            <a:r>
              <a:rPr lang="en-US" dirty="0"/>
              <a:t>FireSim</a:t>
            </a:r>
          </a:p>
          <a:p>
            <a:pPr lvl="1"/>
            <a:r>
              <a:rPr lang="en-US" dirty="0"/>
              <a:t>Website: </a:t>
            </a:r>
            <a:r>
              <a:rPr lang="en-US" dirty="0">
                <a:hlinkClick r:id="rId5"/>
              </a:rPr>
              <a:t>https://fires.im/</a:t>
            </a:r>
            <a:endParaRPr lang="en-US" dirty="0"/>
          </a:p>
          <a:p>
            <a:pPr lvl="1"/>
            <a:r>
              <a:rPr lang="en-US" dirty="0" err="1"/>
              <a:t>Github</a:t>
            </a:r>
            <a:r>
              <a:rPr lang="en-US" dirty="0"/>
              <a:t>: </a:t>
            </a:r>
            <a:r>
              <a:rPr lang="en-US" dirty="0">
                <a:hlinkClick r:id="rId6"/>
              </a:rPr>
              <a:t>https://github.com/firesim/firesim/</a:t>
            </a:r>
            <a:endParaRPr lang="en-US" dirty="0"/>
          </a:p>
          <a:p>
            <a:pPr lvl="1"/>
            <a:r>
              <a:rPr lang="en-US" dirty="0"/>
              <a:t>Docs: </a:t>
            </a:r>
            <a:r>
              <a:rPr lang="en-US" dirty="0">
                <a:hlinkClick r:id="rId7"/>
              </a:rPr>
              <a:t>https://docs.fires.im/en/latest/</a:t>
            </a:r>
            <a:endParaRPr lang="en-US" dirty="0"/>
          </a:p>
          <a:p>
            <a:pPr lvl="1"/>
            <a:r>
              <a:rPr lang="en-US" dirty="0"/>
              <a:t>Mailing List: </a:t>
            </a:r>
            <a:r>
              <a:rPr lang="en-US" dirty="0">
                <a:hlinkClick r:id="rId8"/>
              </a:rPr>
              <a:t>https://groups.google.com/forum/#!forum/firesim</a:t>
            </a:r>
            <a:endParaRPr lang="en-US" dirty="0"/>
          </a:p>
          <a:p>
            <a:pPr lvl="1"/>
            <a:endParaRPr lang="en-US" dirty="0"/>
          </a:p>
        </p:txBody>
      </p:sp>
      <p:pic>
        <p:nvPicPr>
          <p:cNvPr id="5" name="Picture 4">
            <a:extLst>
              <a:ext uri="{FF2B5EF4-FFF2-40B4-BE49-F238E27FC236}">
                <a16:creationId xmlns:a16="http://schemas.microsoft.com/office/drawing/2014/main" id="{768EC2DC-3AAE-4930-B2C1-505DD0B9FE75}"/>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8583458" y="3962362"/>
            <a:ext cx="3192117" cy="673709"/>
          </a:xfrm>
          <a:prstGeom prst="rect">
            <a:avLst/>
          </a:prstGeom>
        </p:spPr>
      </p:pic>
      <p:pic>
        <p:nvPicPr>
          <p:cNvPr id="7" name="Graphic 6">
            <a:extLst>
              <a:ext uri="{FF2B5EF4-FFF2-40B4-BE49-F238E27FC236}">
                <a16:creationId xmlns:a16="http://schemas.microsoft.com/office/drawing/2014/main" id="{B3C998FB-8B3D-49BD-A583-B367668C2401}"/>
              </a:ext>
            </a:extLst>
          </p:cNvPr>
          <p:cNvPicPr>
            <a:picLocks noChangeAspect="1"/>
          </p:cNvPicPr>
          <p:nvPr/>
        </p:nvPicPr>
        <p:blipFill>
          <a:blip r:embed="rId10" cstate="hq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437023" y="1249680"/>
            <a:ext cx="3536674" cy="801981"/>
          </a:xfrm>
          <a:prstGeom prst="rect">
            <a:avLst/>
          </a:prstGeom>
        </p:spPr>
      </p:pic>
    </p:spTree>
    <p:extLst>
      <p:ext uri="{BB962C8B-B14F-4D97-AF65-F5344CB8AC3E}">
        <p14:creationId xmlns:p14="http://schemas.microsoft.com/office/powerpoint/2010/main" val="21968024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Acknowledgments</a:t>
            </a:r>
          </a:p>
        </p:txBody>
      </p:sp>
      <p:sp>
        <p:nvSpPr>
          <p:cNvPr id="3" name="Content Placeholder 2"/>
          <p:cNvSpPr>
            <a:spLocks noGrp="1"/>
          </p:cNvSpPr>
          <p:nvPr>
            <p:ph idx="1"/>
          </p:nvPr>
        </p:nvSpPr>
        <p:spPr/>
        <p:txBody>
          <a:bodyPr>
            <a:normAutofit fontScale="92500" lnSpcReduction="10000"/>
          </a:bodyPr>
          <a:lstStyle/>
          <a:p>
            <a:r>
              <a:rPr lang="en-US" dirty="0"/>
              <a:t>Faculty: K. Asanovic, E. Alon, J. Bachrach, V. Stojanovic, D. Patterson</a:t>
            </a:r>
          </a:p>
          <a:p>
            <a:r>
              <a:rPr lang="en-US" dirty="0"/>
              <a:t>Staff: B. Richards, C. Markley, J. Lawson, J. Dunn</a:t>
            </a:r>
          </a:p>
          <a:p>
            <a:r>
              <a:rPr lang="en-US" dirty="0"/>
              <a:t>Students (current and past): Brian Zimmer,  Yunsup Lee, Ben Keller, Paul Rigge, Angie Wang, Stevo Bailey, Eric Chang, Pi-Feng Chiu, Colin Schmidt, John Wright, Martin Cochet, Albert Ou, Howard Mao, Woorham Bae, Jaeduk Han, Andrew Waterman, Henry Cook, Christopher Celio, Adam Izraelevitz, Zhongkai Wang, Sean Huang, Zhaokai Liu, Sagar Karandikar, Alon Amid, Nathan Narevsky, Jaehwa Kwak, </a:t>
            </a:r>
            <a:r>
              <a:rPr lang="en-US" dirty="0" err="1"/>
              <a:t>Donggyu</a:t>
            </a:r>
            <a:r>
              <a:rPr lang="en-US" dirty="0"/>
              <a:t> Kim, David Biancolin, Jack Koenig, Abraham Gonzalez, Ben Korpan, Jerry Zhao, Daniel Grubb, Harrison Liew,…</a:t>
            </a:r>
          </a:p>
          <a:p>
            <a:r>
              <a:rPr lang="en-US" dirty="0"/>
              <a:t>Intel Agile ISTC</a:t>
            </a:r>
          </a:p>
          <a:p>
            <a:r>
              <a:rPr lang="en-US" dirty="0"/>
              <a:t>DARPA CRAFT, PERFECT, RTML programs</a:t>
            </a:r>
          </a:p>
          <a:p>
            <a:r>
              <a:rPr lang="en-US" dirty="0"/>
              <a:t>STMicroelectronics, TSMC chip donations, fabrication </a:t>
            </a:r>
          </a:p>
        </p:txBody>
      </p:sp>
    </p:spTree>
    <p:extLst>
      <p:ext uri="{BB962C8B-B14F-4D97-AF65-F5344CB8AC3E}">
        <p14:creationId xmlns:p14="http://schemas.microsoft.com/office/powerpoint/2010/main" val="3771068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 name="Picture 126">
            <a:extLst>
              <a:ext uri="{FF2B5EF4-FFF2-40B4-BE49-F238E27FC236}">
                <a16:creationId xmlns:a16="http://schemas.microsoft.com/office/drawing/2014/main" id="{05E9F4A4-B7BD-40D6-9F90-EE3946B572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5792" y="3971565"/>
            <a:ext cx="684178" cy="1425369"/>
          </a:xfrm>
          <a:prstGeom prst="rect">
            <a:avLst/>
          </a:prstGeom>
        </p:spPr>
      </p:pic>
      <p:sp>
        <p:nvSpPr>
          <p:cNvPr id="133" name="Rectangle 132"/>
          <p:cNvSpPr/>
          <p:nvPr/>
        </p:nvSpPr>
        <p:spPr>
          <a:xfrm>
            <a:off x="10521704" y="3972186"/>
            <a:ext cx="678265" cy="1424748"/>
          </a:xfrm>
          <a:prstGeom prst="rect">
            <a:avLst/>
          </a:prstGeom>
          <a:solidFill>
            <a:srgbClr val="FFFF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1" name="Picture 1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75399" y="3988573"/>
            <a:ext cx="636456" cy="609039"/>
          </a:xfrm>
          <a:prstGeom prst="rect">
            <a:avLst/>
          </a:prstGeom>
        </p:spPr>
      </p:pic>
      <p:sp>
        <p:nvSpPr>
          <p:cNvPr id="131" name="Rectangle 130"/>
          <p:cNvSpPr/>
          <p:nvPr/>
        </p:nvSpPr>
        <p:spPr>
          <a:xfrm>
            <a:off x="9787418" y="3997591"/>
            <a:ext cx="631494" cy="600021"/>
          </a:xfrm>
          <a:prstGeom prst="rect">
            <a:avLst/>
          </a:prstGeom>
          <a:solidFill>
            <a:srgbClr val="FFFF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Content Placeholder 4">
            <a:extLst>
              <a:ext uri="{FF2B5EF4-FFF2-40B4-BE49-F238E27FC236}">
                <a16:creationId xmlns:a16="http://schemas.microsoft.com/office/drawing/2014/main" id="{73311802-4F73-7040-97EE-F1E185DD919B}"/>
              </a:ext>
            </a:extLst>
          </p:cNvPr>
          <p:cNvPicPr>
            <a:picLocks noChangeAspect="1"/>
          </p:cNvPicPr>
          <p:nvPr/>
        </p:nvPicPr>
        <p:blipFill>
          <a:blip r:embed="rId4"/>
          <a:stretch>
            <a:fillRect/>
          </a:stretch>
        </p:blipFill>
        <p:spPr>
          <a:xfrm>
            <a:off x="10150832" y="1747309"/>
            <a:ext cx="1582769" cy="1568358"/>
          </a:xfrm>
          <a:prstGeom prst="rect">
            <a:avLst/>
          </a:prstGeom>
        </p:spPr>
      </p:pic>
      <p:sp>
        <p:nvSpPr>
          <p:cNvPr id="119" name="Rectangle 118"/>
          <p:cNvSpPr/>
          <p:nvPr/>
        </p:nvSpPr>
        <p:spPr>
          <a:xfrm>
            <a:off x="10156744" y="1752786"/>
            <a:ext cx="1596028" cy="1555820"/>
          </a:xfrm>
          <a:prstGeom prst="rect">
            <a:avLst/>
          </a:prstGeom>
          <a:solidFill>
            <a:srgbClr val="FFFF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Picture 10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85864" y="2179295"/>
            <a:ext cx="792290" cy="795870"/>
          </a:xfrm>
          <a:prstGeom prst="rect">
            <a:avLst/>
          </a:prstGeom>
        </p:spPr>
      </p:pic>
      <p:sp>
        <p:nvSpPr>
          <p:cNvPr id="117" name="Rectangle 116"/>
          <p:cNvSpPr/>
          <p:nvPr/>
        </p:nvSpPr>
        <p:spPr>
          <a:xfrm>
            <a:off x="9094259" y="2158596"/>
            <a:ext cx="783896" cy="811620"/>
          </a:xfrm>
          <a:prstGeom prst="rect">
            <a:avLst/>
          </a:prstGeom>
          <a:solidFill>
            <a:srgbClr val="FFFF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Picture 9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648388" y="4053333"/>
            <a:ext cx="782976" cy="740795"/>
          </a:xfrm>
          <a:prstGeom prst="rect">
            <a:avLst/>
          </a:prstGeom>
        </p:spPr>
      </p:pic>
      <p:sp>
        <p:nvSpPr>
          <p:cNvPr id="114" name="Rectangle 113"/>
          <p:cNvSpPr/>
          <p:nvPr/>
        </p:nvSpPr>
        <p:spPr>
          <a:xfrm>
            <a:off x="7639238" y="4064243"/>
            <a:ext cx="803812" cy="736682"/>
          </a:xfrm>
          <a:prstGeom prst="rect">
            <a:avLst/>
          </a:prstGeom>
          <a:solidFill>
            <a:srgbClr val="FFFF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5" name="Picture 114" descr="A screen shot of a monitor&#10;&#10;Description automatically generated">
            <a:extLst>
              <a:ext uri="{FF2B5EF4-FFF2-40B4-BE49-F238E27FC236}">
                <a16:creationId xmlns:a16="http://schemas.microsoft.com/office/drawing/2014/main" id="{36C77E5A-D34F-41EA-A8D7-8D7850FF73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34048" y="3996500"/>
            <a:ext cx="1132479" cy="1129232"/>
          </a:xfrm>
          <a:prstGeom prst="rect">
            <a:avLst/>
          </a:prstGeom>
        </p:spPr>
      </p:pic>
      <p:sp>
        <p:nvSpPr>
          <p:cNvPr id="112" name="Rectangle 111"/>
          <p:cNvSpPr/>
          <p:nvPr/>
        </p:nvSpPr>
        <p:spPr>
          <a:xfrm>
            <a:off x="8538314" y="4015280"/>
            <a:ext cx="1128213" cy="1093294"/>
          </a:xfrm>
          <a:prstGeom prst="rect">
            <a:avLst/>
          </a:prstGeom>
          <a:solidFill>
            <a:srgbClr val="FFFF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Picture 85"/>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7636681" y="2069512"/>
            <a:ext cx="1261209" cy="1207829"/>
          </a:xfrm>
          <a:prstGeom prst="rect">
            <a:avLst/>
          </a:prstGeom>
        </p:spPr>
      </p:pic>
      <p:sp>
        <p:nvSpPr>
          <p:cNvPr id="3" name="Rectangle 2"/>
          <p:cNvSpPr/>
          <p:nvPr/>
        </p:nvSpPr>
        <p:spPr>
          <a:xfrm>
            <a:off x="7636681" y="2060857"/>
            <a:ext cx="1261209" cy="1233128"/>
          </a:xfrm>
          <a:prstGeom prst="rect">
            <a:avLst/>
          </a:prstGeom>
          <a:solidFill>
            <a:srgbClr val="FFFFFF">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p:cNvSpPr txBox="1"/>
          <p:nvPr/>
        </p:nvSpPr>
        <p:spPr>
          <a:xfrm>
            <a:off x="8031215" y="3332021"/>
            <a:ext cx="429360" cy="276999"/>
          </a:xfrm>
          <a:prstGeom prst="rect">
            <a:avLst/>
          </a:prstGeom>
          <a:solidFill>
            <a:sysClr val="window" lastClr="FFFFFF"/>
          </a:solidFill>
        </p:spPr>
        <p:txBody>
          <a:bodyPr wrap="square" rtlCol="0">
            <a:spAutoFit/>
          </a:bodyPr>
          <a:lstStyle/>
          <a:p>
            <a:pPr fontAlgn="auto">
              <a:spcBef>
                <a:spcPts val="0"/>
              </a:spcBef>
              <a:spcAft>
                <a:spcPts val="0"/>
              </a:spcAft>
              <a:defRPr/>
            </a:pPr>
            <a:r>
              <a:rPr lang="en-US" sz="1200" kern="0" dirty="0">
                <a:solidFill>
                  <a:prstClr val="black"/>
                </a:solidFill>
                <a:latin typeface="Helvetica Neue"/>
                <a:cs typeface="Helvetica Neue"/>
              </a:rPr>
              <a:t>Jun</a:t>
            </a:r>
          </a:p>
        </p:txBody>
      </p:sp>
      <p:sp>
        <p:nvSpPr>
          <p:cNvPr id="6" name="TextBox 5"/>
          <p:cNvSpPr txBox="1"/>
          <p:nvPr/>
        </p:nvSpPr>
        <p:spPr>
          <a:xfrm>
            <a:off x="7263916" y="3341581"/>
            <a:ext cx="570931" cy="276999"/>
          </a:xfrm>
          <a:prstGeom prst="rect">
            <a:avLst/>
          </a:prstGeom>
          <a:solidFill>
            <a:sysClr val="window" lastClr="FFFFFF"/>
          </a:solidFill>
        </p:spPr>
        <p:txBody>
          <a:bodyPr wrap="square" rtlCol="0">
            <a:spAutoFit/>
          </a:bodyPr>
          <a:lstStyle/>
          <a:p>
            <a:pPr fontAlgn="auto">
              <a:spcBef>
                <a:spcPts val="0"/>
              </a:spcBef>
              <a:spcAft>
                <a:spcPts val="0"/>
              </a:spcAft>
              <a:defRPr/>
            </a:pPr>
            <a:r>
              <a:rPr lang="en-US" sz="1200" kern="0" dirty="0">
                <a:solidFill>
                  <a:prstClr val="black"/>
                </a:solidFill>
                <a:latin typeface="Helvetica Neue"/>
                <a:cs typeface="Helvetica Neue"/>
              </a:rPr>
              <a:t>May</a:t>
            </a:r>
          </a:p>
        </p:txBody>
      </p:sp>
      <p:pic>
        <p:nvPicPr>
          <p:cNvPr id="8" name="Picture 2" descr="Inline image 1"/>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939390" y="2346464"/>
            <a:ext cx="807961" cy="864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868757" y="3629231"/>
            <a:ext cx="10447823" cy="304"/>
          </a:xfrm>
          <a:prstGeom prst="straightConnector1">
            <a:avLst/>
          </a:prstGeom>
          <a:noFill/>
          <a:ln w="127000" cap="flat" cmpd="sng" algn="ctr">
            <a:solidFill>
              <a:srgbClr val="000090"/>
            </a:solidFill>
            <a:prstDash val="solid"/>
            <a:tailEnd type="triangle" w="med" len="sm"/>
          </a:ln>
          <a:effectLst/>
        </p:spPr>
      </p:cxnSp>
      <p:grpSp>
        <p:nvGrpSpPr>
          <p:cNvPr id="12" name="Group 11"/>
          <p:cNvGrpSpPr/>
          <p:nvPr/>
        </p:nvGrpSpPr>
        <p:grpSpPr>
          <a:xfrm>
            <a:off x="908473" y="2062204"/>
            <a:ext cx="777564" cy="965402"/>
            <a:chOff x="912555" y="1299286"/>
            <a:chExt cx="1178118" cy="1462717"/>
          </a:xfrm>
        </p:grpSpPr>
        <p:pic>
          <p:nvPicPr>
            <p:cNvPr id="13" name="Picture 12"/>
            <p:cNvPicPr/>
            <p:nvPr/>
          </p:nvPicPr>
          <p:blipFill rotWithShape="1">
            <a:blip r:embed="rId10" cstate="email">
              <a:extLst>
                <a:ext uri="{28A0092B-C50C-407E-A947-70E740481C1C}">
                  <a14:useLocalDpi xmlns:a14="http://schemas.microsoft.com/office/drawing/2010/main"/>
                </a:ext>
              </a:extLst>
            </a:blip>
            <a:srcRect/>
            <a:stretch/>
          </p:blipFill>
          <p:spPr bwMode="auto">
            <a:xfrm>
              <a:off x="912555" y="1637840"/>
              <a:ext cx="995875" cy="1124163"/>
            </a:xfrm>
            <a:prstGeom prst="rect">
              <a:avLst/>
            </a:prstGeom>
            <a:noFill/>
            <a:ln>
              <a:noFill/>
            </a:ln>
            <a:extLst>
              <a:ext uri="{53640926-AAD7-44d8-BBD7-CCE9431645EC}">
                <a14:shadowObscured xmlns="" xmlns:a14="http://schemas.microsoft.com/office/drawing/2010/main"/>
              </a:ext>
            </a:extLst>
          </p:spPr>
        </p:pic>
        <p:sp>
          <p:nvSpPr>
            <p:cNvPr id="14" name="TextBox 13"/>
            <p:cNvSpPr txBox="1"/>
            <p:nvPr/>
          </p:nvSpPr>
          <p:spPr>
            <a:xfrm>
              <a:off x="934090" y="1299286"/>
              <a:ext cx="1156583" cy="419692"/>
            </a:xfrm>
            <a:prstGeom prst="rect">
              <a:avLst/>
            </a:prstGeom>
            <a:noFill/>
          </p:spPr>
          <p:txBody>
            <a:bodyPr wrap="none" rtlCol="0">
              <a:spAutoFit/>
            </a:bodyPr>
            <a:lstStyle/>
            <a:p>
              <a:pPr fontAlgn="auto">
                <a:spcBef>
                  <a:spcPts val="0"/>
                </a:spcBef>
                <a:spcAft>
                  <a:spcPts val="0"/>
                </a:spcAft>
              </a:pPr>
              <a:r>
                <a:rPr lang="en-US" sz="1200" dirty="0">
                  <a:solidFill>
                    <a:prstClr val="black"/>
                  </a:solidFill>
                  <a:latin typeface="Helvetica Neue"/>
                  <a:cs typeface="Helvetica Neue"/>
                </a:rPr>
                <a:t>Raven-1</a:t>
              </a:r>
            </a:p>
          </p:txBody>
        </p:sp>
      </p:grpSp>
      <p:grpSp>
        <p:nvGrpSpPr>
          <p:cNvPr id="15" name="Group 14"/>
          <p:cNvGrpSpPr/>
          <p:nvPr/>
        </p:nvGrpSpPr>
        <p:grpSpPr>
          <a:xfrm>
            <a:off x="1589258" y="1692361"/>
            <a:ext cx="763351" cy="1651950"/>
            <a:chOff x="4272457" y="1411153"/>
            <a:chExt cx="1218427" cy="2586530"/>
          </a:xfrm>
        </p:grpSpPr>
        <p:pic>
          <p:nvPicPr>
            <p:cNvPr id="16" name="Picture 15"/>
            <p:cNvPicPr/>
            <p:nvPr/>
          </p:nvPicPr>
          <p:blipFill rotWithShape="1">
            <a:blip r:embed="rId11" cstate="email">
              <a:extLst>
                <a:ext uri="{28A0092B-C50C-407E-A947-70E740481C1C}">
                  <a14:useLocalDpi xmlns:a14="http://schemas.microsoft.com/office/drawing/2010/main"/>
                </a:ext>
              </a:extLst>
            </a:blip>
            <a:srcRect/>
            <a:stretch/>
          </p:blipFill>
          <p:spPr bwMode="auto">
            <a:xfrm rot="5400000">
              <a:off x="3721460" y="2376447"/>
              <a:ext cx="2240718" cy="1001753"/>
            </a:xfrm>
            <a:prstGeom prst="rect">
              <a:avLst/>
            </a:prstGeom>
            <a:noFill/>
            <a:ln>
              <a:noFill/>
            </a:ln>
            <a:extLst>
              <a:ext uri="{53640926-AAD7-44d8-BBD7-CCE9431645EC}">
                <a14:shadowObscured xmlns="" xmlns:a14="http://schemas.microsoft.com/office/drawing/2010/main"/>
              </a:ext>
            </a:extLst>
          </p:spPr>
        </p:pic>
        <p:sp>
          <p:nvSpPr>
            <p:cNvPr id="17" name="TextBox 16"/>
            <p:cNvSpPr txBox="1"/>
            <p:nvPr/>
          </p:nvSpPr>
          <p:spPr>
            <a:xfrm>
              <a:off x="4272457" y="1411153"/>
              <a:ext cx="1218427" cy="433709"/>
            </a:xfrm>
            <a:prstGeom prst="rect">
              <a:avLst/>
            </a:prstGeom>
            <a:noFill/>
          </p:spPr>
          <p:txBody>
            <a:bodyPr wrap="none" rtlCol="0">
              <a:spAutoFit/>
            </a:bodyPr>
            <a:lstStyle/>
            <a:p>
              <a:pPr fontAlgn="auto">
                <a:spcBef>
                  <a:spcPts val="0"/>
                </a:spcBef>
                <a:spcAft>
                  <a:spcPts val="0"/>
                </a:spcAft>
              </a:pPr>
              <a:r>
                <a:rPr lang="en-US" sz="1200" dirty="0">
                  <a:solidFill>
                    <a:prstClr val="black"/>
                  </a:solidFill>
                  <a:latin typeface="Helvetica Neue"/>
                  <a:cs typeface="Helvetica Neue"/>
                </a:rPr>
                <a:t>Raven-2</a:t>
              </a:r>
            </a:p>
          </p:txBody>
        </p:sp>
      </p:grpSp>
      <p:grpSp>
        <p:nvGrpSpPr>
          <p:cNvPr id="18" name="Group 17"/>
          <p:cNvGrpSpPr/>
          <p:nvPr/>
        </p:nvGrpSpPr>
        <p:grpSpPr>
          <a:xfrm>
            <a:off x="2245337" y="2113181"/>
            <a:ext cx="763351" cy="1088904"/>
            <a:chOff x="6081896" y="1153137"/>
            <a:chExt cx="1347542" cy="1724187"/>
          </a:xfrm>
        </p:grpSpPr>
        <p:pic>
          <p:nvPicPr>
            <p:cNvPr id="19" name="Picture 18"/>
            <p:cNvPicPr/>
            <p:nvPr/>
          </p:nvPicPr>
          <p:blipFill rotWithShape="1">
            <a:blip r:embed="rId12" cstate="email">
              <a:extLst>
                <a:ext uri="{28A0092B-C50C-407E-A947-70E740481C1C}">
                  <a14:useLocalDpi xmlns:a14="http://schemas.microsoft.com/office/drawing/2010/main"/>
                </a:ext>
              </a:extLst>
            </a:blip>
            <a:srcRect/>
            <a:stretch/>
          </p:blipFill>
          <p:spPr bwMode="auto">
            <a:xfrm>
              <a:off x="6197174" y="1522519"/>
              <a:ext cx="995875" cy="1354805"/>
            </a:xfrm>
            <a:prstGeom prst="rect">
              <a:avLst/>
            </a:prstGeom>
            <a:noFill/>
            <a:ln>
              <a:noFill/>
            </a:ln>
            <a:extLst>
              <a:ext uri="{53640926-AAD7-44d8-BBD7-CCE9431645EC}">
                <a14:shadowObscured xmlns="" xmlns:a14="http://schemas.microsoft.com/office/drawing/2010/main"/>
              </a:ext>
            </a:extLst>
          </p:spPr>
        </p:pic>
        <p:sp>
          <p:nvSpPr>
            <p:cNvPr id="20" name="TextBox 19"/>
            <p:cNvSpPr txBox="1"/>
            <p:nvPr/>
          </p:nvSpPr>
          <p:spPr>
            <a:xfrm>
              <a:off x="6081896" y="1153137"/>
              <a:ext cx="1347542" cy="438604"/>
            </a:xfrm>
            <a:prstGeom prst="rect">
              <a:avLst/>
            </a:prstGeom>
            <a:noFill/>
          </p:spPr>
          <p:txBody>
            <a:bodyPr wrap="none" rtlCol="0">
              <a:spAutoFit/>
            </a:bodyPr>
            <a:lstStyle/>
            <a:p>
              <a:pPr fontAlgn="auto">
                <a:spcBef>
                  <a:spcPts val="0"/>
                </a:spcBef>
                <a:spcAft>
                  <a:spcPts val="0"/>
                </a:spcAft>
              </a:pPr>
              <a:r>
                <a:rPr lang="en-US" sz="1200" dirty="0">
                  <a:solidFill>
                    <a:prstClr val="black"/>
                  </a:solidFill>
                  <a:latin typeface="Helvetica Neue"/>
                  <a:cs typeface="Helvetica Neue"/>
                </a:rPr>
                <a:t>Raven-3</a:t>
              </a:r>
            </a:p>
          </p:txBody>
        </p:sp>
      </p:grpSp>
      <p:sp>
        <p:nvSpPr>
          <p:cNvPr id="21" name="TextBox 20"/>
          <p:cNvSpPr txBox="1"/>
          <p:nvPr/>
        </p:nvSpPr>
        <p:spPr>
          <a:xfrm>
            <a:off x="3005730" y="2121998"/>
            <a:ext cx="763351" cy="276999"/>
          </a:xfrm>
          <a:prstGeom prst="rect">
            <a:avLst/>
          </a:prstGeom>
          <a:noFill/>
        </p:spPr>
        <p:txBody>
          <a:bodyPr wrap="none" rtlCol="0">
            <a:spAutoFit/>
          </a:bodyPr>
          <a:lstStyle/>
          <a:p>
            <a:pPr fontAlgn="auto">
              <a:spcBef>
                <a:spcPts val="0"/>
              </a:spcBef>
              <a:spcAft>
                <a:spcPts val="0"/>
              </a:spcAft>
            </a:pPr>
            <a:r>
              <a:rPr lang="en-US" sz="1200" dirty="0">
                <a:solidFill>
                  <a:prstClr val="black"/>
                </a:solidFill>
                <a:latin typeface="Helvetica Neue"/>
                <a:cs typeface="Helvetica Neue"/>
              </a:rPr>
              <a:t>Raven-4</a:t>
            </a:r>
          </a:p>
        </p:txBody>
      </p:sp>
      <p:grpSp>
        <p:nvGrpSpPr>
          <p:cNvPr id="22" name="Group 21"/>
          <p:cNvGrpSpPr/>
          <p:nvPr/>
        </p:nvGrpSpPr>
        <p:grpSpPr>
          <a:xfrm>
            <a:off x="873731" y="4323439"/>
            <a:ext cx="866894" cy="852784"/>
            <a:chOff x="312810" y="4691228"/>
            <a:chExt cx="1155858" cy="1137045"/>
          </a:xfrm>
        </p:grpSpPr>
        <p:pic>
          <p:nvPicPr>
            <p:cNvPr id="23" name="Picture 22" descr="Macintosh HD:Users:yunsup:Dropbox:ucb:projects:photonics:headshots:eos14-c2-resized.jpg"/>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bwMode="auto">
            <a:xfrm>
              <a:off x="312810" y="4691228"/>
              <a:ext cx="1155858" cy="794269"/>
            </a:xfrm>
            <a:prstGeom prst="rect">
              <a:avLst/>
            </a:prstGeom>
            <a:noFill/>
            <a:ln>
              <a:noFill/>
            </a:ln>
            <a:extLst>
              <a:ext uri="{53640926-AAD7-44d8-BBD7-CCE9431645EC}">
                <a14:shadowObscured xmlns="" xmlns:a14="http://schemas.microsoft.com/office/drawing/2010/main"/>
              </a:ext>
            </a:extLst>
          </p:spPr>
        </p:pic>
        <p:sp>
          <p:nvSpPr>
            <p:cNvPr id="24" name="TextBox 23"/>
            <p:cNvSpPr txBox="1"/>
            <p:nvPr/>
          </p:nvSpPr>
          <p:spPr>
            <a:xfrm>
              <a:off x="487825" y="5458941"/>
              <a:ext cx="906658" cy="369332"/>
            </a:xfrm>
            <a:prstGeom prst="rect">
              <a:avLst/>
            </a:prstGeom>
            <a:noFill/>
          </p:spPr>
          <p:txBody>
            <a:bodyPr wrap="none" rtlCol="0">
              <a:spAutoFit/>
            </a:bodyPr>
            <a:lstStyle/>
            <a:p>
              <a:pPr fontAlgn="auto">
                <a:spcBef>
                  <a:spcPts val="0"/>
                </a:spcBef>
                <a:spcAft>
                  <a:spcPts val="0"/>
                </a:spcAft>
              </a:pPr>
              <a:r>
                <a:rPr lang="en-US" sz="1200" dirty="0">
                  <a:solidFill>
                    <a:prstClr val="black"/>
                  </a:solidFill>
                  <a:latin typeface="Helvetica Neue"/>
                  <a:cs typeface="Helvetica Neue"/>
                </a:rPr>
                <a:t>EOS14</a:t>
              </a:r>
            </a:p>
          </p:txBody>
        </p:sp>
      </p:grpSp>
      <p:grpSp>
        <p:nvGrpSpPr>
          <p:cNvPr id="25" name="Group 24"/>
          <p:cNvGrpSpPr/>
          <p:nvPr/>
        </p:nvGrpSpPr>
        <p:grpSpPr>
          <a:xfrm rot="5400000">
            <a:off x="1311972" y="4670147"/>
            <a:ext cx="1576860" cy="679994"/>
            <a:chOff x="1287150" y="5631217"/>
            <a:chExt cx="2242968" cy="1050060"/>
          </a:xfrm>
        </p:grpSpPr>
        <p:pic>
          <p:nvPicPr>
            <p:cNvPr id="26" name="Picture 25" descr="Macintosh HD:Users:yunsup:Dropbox:ucb:projects:photonics:headshots:eos16-c2-resized.jpg"/>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bwMode="auto">
            <a:xfrm>
              <a:off x="1287150" y="5886318"/>
              <a:ext cx="1853295" cy="716121"/>
            </a:xfrm>
            <a:prstGeom prst="rect">
              <a:avLst/>
            </a:prstGeom>
            <a:noFill/>
            <a:ln>
              <a:noFill/>
            </a:ln>
            <a:extLst>
              <a:ext uri="{53640926-AAD7-44d8-BBD7-CCE9431645EC}">
                <a14:shadowObscured xmlns="" xmlns:a14="http://schemas.microsoft.com/office/drawing/2010/main"/>
              </a:ext>
            </a:extLst>
          </p:spPr>
        </p:pic>
        <p:sp>
          <p:nvSpPr>
            <p:cNvPr id="27" name="TextBox 26"/>
            <p:cNvSpPr txBox="1"/>
            <p:nvPr/>
          </p:nvSpPr>
          <p:spPr>
            <a:xfrm rot="16200000">
              <a:off x="2808083" y="5959241"/>
              <a:ext cx="1050060" cy="394011"/>
            </a:xfrm>
            <a:prstGeom prst="rect">
              <a:avLst/>
            </a:prstGeom>
            <a:noFill/>
          </p:spPr>
          <p:txBody>
            <a:bodyPr wrap="none" rtlCol="0">
              <a:spAutoFit/>
            </a:bodyPr>
            <a:lstStyle/>
            <a:p>
              <a:pPr fontAlgn="auto">
                <a:spcBef>
                  <a:spcPts val="0"/>
                </a:spcBef>
                <a:spcAft>
                  <a:spcPts val="0"/>
                </a:spcAft>
              </a:pPr>
              <a:r>
                <a:rPr lang="en-US" sz="1200" dirty="0">
                  <a:solidFill>
                    <a:prstClr val="black"/>
                  </a:solidFill>
                  <a:latin typeface="Helvetica Neue"/>
                  <a:cs typeface="Helvetica Neue"/>
                </a:rPr>
                <a:t>EOS16</a:t>
              </a:r>
            </a:p>
          </p:txBody>
        </p:sp>
      </p:grpSp>
      <p:grpSp>
        <p:nvGrpSpPr>
          <p:cNvPr id="28" name="Group 27"/>
          <p:cNvGrpSpPr/>
          <p:nvPr/>
        </p:nvGrpSpPr>
        <p:grpSpPr>
          <a:xfrm rot="5400000">
            <a:off x="1843422" y="4527944"/>
            <a:ext cx="1480536" cy="679994"/>
            <a:chOff x="3318394" y="4976445"/>
            <a:chExt cx="2315779" cy="1194771"/>
          </a:xfrm>
        </p:grpSpPr>
        <p:pic>
          <p:nvPicPr>
            <p:cNvPr id="29" name="Picture 28" descr="Macintosh HD:Users:yunsup:Dropbox:ucb:projects:photonics:headshots:eos18-c2-resized.jpg"/>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bwMode="auto">
            <a:xfrm>
              <a:off x="3318394" y="5275374"/>
              <a:ext cx="1853295" cy="716013"/>
            </a:xfrm>
            <a:prstGeom prst="rect">
              <a:avLst/>
            </a:prstGeom>
            <a:noFill/>
            <a:ln>
              <a:noFill/>
            </a:ln>
            <a:extLst>
              <a:ext uri="{53640926-AAD7-44d8-BBD7-CCE9431645EC}">
                <a14:shadowObscured xmlns="" xmlns:a14="http://schemas.microsoft.com/office/drawing/2010/main"/>
              </a:ext>
            </a:extLst>
          </p:spPr>
        </p:pic>
        <p:sp>
          <p:nvSpPr>
            <p:cNvPr id="30" name="TextBox 29"/>
            <p:cNvSpPr txBox="1"/>
            <p:nvPr/>
          </p:nvSpPr>
          <p:spPr>
            <a:xfrm rot="16200000">
              <a:off x="4820153" y="5357197"/>
              <a:ext cx="1194771" cy="433268"/>
            </a:xfrm>
            <a:prstGeom prst="rect">
              <a:avLst/>
            </a:prstGeom>
            <a:noFill/>
          </p:spPr>
          <p:txBody>
            <a:bodyPr wrap="none" rtlCol="0">
              <a:spAutoFit/>
            </a:bodyPr>
            <a:lstStyle/>
            <a:p>
              <a:pPr fontAlgn="auto">
                <a:spcBef>
                  <a:spcPts val="0"/>
                </a:spcBef>
                <a:spcAft>
                  <a:spcPts val="0"/>
                </a:spcAft>
              </a:pPr>
              <a:r>
                <a:rPr lang="en-US" sz="1200" dirty="0">
                  <a:solidFill>
                    <a:prstClr val="black"/>
                  </a:solidFill>
                  <a:latin typeface="Helvetica Neue"/>
                  <a:cs typeface="Helvetica Neue"/>
                </a:rPr>
                <a:t>EOS18</a:t>
              </a:r>
            </a:p>
          </p:txBody>
        </p:sp>
      </p:grpSp>
      <p:grpSp>
        <p:nvGrpSpPr>
          <p:cNvPr id="31" name="Group 30"/>
          <p:cNvGrpSpPr/>
          <p:nvPr/>
        </p:nvGrpSpPr>
        <p:grpSpPr>
          <a:xfrm rot="5400000">
            <a:off x="2348298" y="4673576"/>
            <a:ext cx="1563320" cy="679994"/>
            <a:chOff x="3827561" y="5952198"/>
            <a:chExt cx="2338958" cy="1070409"/>
          </a:xfrm>
        </p:grpSpPr>
        <p:pic>
          <p:nvPicPr>
            <p:cNvPr id="32" name="Picture 31" descr="Macintosh HD:Users:yunsup:Dropbox:ucb:projects:photonics:headshots:eos20-c2-resized.jpg"/>
            <p:cNvPicPr>
              <a:picLocks noChangeAspect="1"/>
            </p:cNvPicPr>
            <p:nvPr/>
          </p:nvPicPr>
          <p:blipFill rotWithShape="1">
            <a:blip r:embed="rId16" cstate="email">
              <a:extLst>
                <a:ext uri="{28A0092B-C50C-407E-A947-70E740481C1C}">
                  <a14:useLocalDpi xmlns:a14="http://schemas.microsoft.com/office/drawing/2010/main"/>
                </a:ext>
              </a:extLst>
            </a:blip>
            <a:srcRect/>
            <a:stretch/>
          </p:blipFill>
          <p:spPr bwMode="auto">
            <a:xfrm>
              <a:off x="3827561" y="6124360"/>
              <a:ext cx="1853295" cy="713250"/>
            </a:xfrm>
            <a:prstGeom prst="rect">
              <a:avLst/>
            </a:prstGeom>
            <a:noFill/>
            <a:ln>
              <a:noFill/>
            </a:ln>
            <a:extLst>
              <a:ext uri="{53640926-AAD7-44d8-BBD7-CCE9431645EC}">
                <a14:shadowObscured xmlns="" xmlns:a14="http://schemas.microsoft.com/office/drawing/2010/main"/>
              </a:ext>
            </a:extLst>
          </p:spPr>
        </p:pic>
        <p:sp>
          <p:nvSpPr>
            <p:cNvPr id="33" name="TextBox 32"/>
            <p:cNvSpPr txBox="1"/>
            <p:nvPr/>
          </p:nvSpPr>
          <p:spPr>
            <a:xfrm rot="16200000">
              <a:off x="5424099" y="6280187"/>
              <a:ext cx="1070409" cy="414431"/>
            </a:xfrm>
            <a:prstGeom prst="rect">
              <a:avLst/>
            </a:prstGeom>
            <a:noFill/>
          </p:spPr>
          <p:txBody>
            <a:bodyPr wrap="none" rtlCol="0">
              <a:spAutoFit/>
            </a:bodyPr>
            <a:lstStyle/>
            <a:p>
              <a:pPr fontAlgn="auto">
                <a:spcBef>
                  <a:spcPts val="0"/>
                </a:spcBef>
                <a:spcAft>
                  <a:spcPts val="0"/>
                </a:spcAft>
              </a:pPr>
              <a:r>
                <a:rPr lang="en-US" sz="1200" dirty="0">
                  <a:solidFill>
                    <a:prstClr val="black"/>
                  </a:solidFill>
                  <a:latin typeface="Helvetica Neue"/>
                  <a:cs typeface="Helvetica Neue"/>
                </a:rPr>
                <a:t>EOS20</a:t>
              </a:r>
            </a:p>
          </p:txBody>
        </p:sp>
      </p:grpSp>
      <p:sp>
        <p:nvSpPr>
          <p:cNvPr id="34" name="TextBox 33"/>
          <p:cNvSpPr txBox="1"/>
          <p:nvPr/>
        </p:nvSpPr>
        <p:spPr>
          <a:xfrm>
            <a:off x="3627246" y="5414912"/>
            <a:ext cx="679994" cy="276999"/>
          </a:xfrm>
          <a:prstGeom prst="rect">
            <a:avLst/>
          </a:prstGeom>
          <a:noFill/>
        </p:spPr>
        <p:txBody>
          <a:bodyPr wrap="none" rtlCol="0">
            <a:spAutoFit/>
          </a:bodyPr>
          <a:lstStyle/>
          <a:p>
            <a:pPr fontAlgn="auto">
              <a:spcBef>
                <a:spcPts val="0"/>
              </a:spcBef>
              <a:spcAft>
                <a:spcPts val="0"/>
              </a:spcAft>
            </a:pPr>
            <a:r>
              <a:rPr lang="en-US" sz="1200" dirty="0">
                <a:solidFill>
                  <a:prstClr val="black"/>
                </a:solidFill>
                <a:latin typeface="Helvetica Neue"/>
                <a:cs typeface="Helvetica Neue"/>
              </a:rPr>
              <a:t>EOS22</a:t>
            </a:r>
          </a:p>
        </p:txBody>
      </p:sp>
      <p:sp>
        <p:nvSpPr>
          <p:cNvPr id="35" name="TextBox 34"/>
          <p:cNvSpPr txBox="1"/>
          <p:nvPr/>
        </p:nvSpPr>
        <p:spPr>
          <a:xfrm>
            <a:off x="4807637" y="5396934"/>
            <a:ext cx="679994" cy="276999"/>
          </a:xfrm>
          <a:prstGeom prst="rect">
            <a:avLst/>
          </a:prstGeom>
          <a:noFill/>
        </p:spPr>
        <p:txBody>
          <a:bodyPr wrap="none" rtlCol="0">
            <a:spAutoFit/>
          </a:bodyPr>
          <a:lstStyle/>
          <a:p>
            <a:pPr fontAlgn="auto">
              <a:spcBef>
                <a:spcPts val="0"/>
              </a:spcBef>
              <a:spcAft>
                <a:spcPts val="0"/>
              </a:spcAft>
            </a:pPr>
            <a:r>
              <a:rPr lang="en-US" sz="1200" dirty="0">
                <a:solidFill>
                  <a:prstClr val="black"/>
                </a:solidFill>
                <a:latin typeface="Helvetica Neue"/>
                <a:cs typeface="Helvetica Neue"/>
              </a:rPr>
              <a:t>EOS24</a:t>
            </a:r>
          </a:p>
        </p:txBody>
      </p:sp>
      <p:cxnSp>
        <p:nvCxnSpPr>
          <p:cNvPr id="36" name="Straight Arrow Connector 35"/>
          <p:cNvCxnSpPr>
            <a:stCxn id="13" idx="2"/>
          </p:cNvCxnSpPr>
          <p:nvPr/>
        </p:nvCxnSpPr>
        <p:spPr>
          <a:xfrm flipH="1">
            <a:off x="1075110" y="3027611"/>
            <a:ext cx="162011" cy="601154"/>
          </a:xfrm>
          <a:prstGeom prst="straightConnector1">
            <a:avLst/>
          </a:prstGeom>
          <a:noFill/>
          <a:ln w="38100" cap="flat" cmpd="sng" algn="ctr">
            <a:solidFill>
              <a:srgbClr val="FF0000"/>
            </a:solidFill>
            <a:prstDash val="solid"/>
            <a:headEnd type="oval"/>
            <a:tailEnd type="oval" w="med" len="med"/>
          </a:ln>
          <a:effectLst/>
        </p:spPr>
      </p:cxnSp>
      <p:cxnSp>
        <p:nvCxnSpPr>
          <p:cNvPr id="37" name="Straight Arrow Connector 36"/>
          <p:cNvCxnSpPr>
            <a:stCxn id="49" idx="2"/>
            <a:endCxn id="23" idx="0"/>
          </p:cNvCxnSpPr>
          <p:nvPr/>
        </p:nvCxnSpPr>
        <p:spPr>
          <a:xfrm flipH="1">
            <a:off x="1307177" y="3598233"/>
            <a:ext cx="743960" cy="725206"/>
          </a:xfrm>
          <a:prstGeom prst="straightConnector1">
            <a:avLst/>
          </a:prstGeom>
          <a:noFill/>
          <a:ln w="38100" cap="flat" cmpd="sng" algn="ctr">
            <a:solidFill>
              <a:srgbClr val="FF0000"/>
            </a:solidFill>
            <a:prstDash val="solid"/>
            <a:headEnd type="oval"/>
            <a:tailEnd type="oval" w="med" len="med"/>
          </a:ln>
          <a:effectLst/>
        </p:spPr>
      </p:cxnSp>
      <p:cxnSp>
        <p:nvCxnSpPr>
          <p:cNvPr id="38" name="Straight Arrow Connector 37"/>
          <p:cNvCxnSpPr/>
          <p:nvPr/>
        </p:nvCxnSpPr>
        <p:spPr>
          <a:xfrm flipH="1">
            <a:off x="2043334" y="3092612"/>
            <a:ext cx="560962" cy="1230827"/>
          </a:xfrm>
          <a:prstGeom prst="straightConnector1">
            <a:avLst/>
          </a:prstGeom>
          <a:noFill/>
          <a:ln w="38100" cap="flat" cmpd="sng" algn="ctr">
            <a:solidFill>
              <a:srgbClr val="FF0000"/>
            </a:solidFill>
            <a:prstDash val="solid"/>
            <a:headEnd type="oval"/>
            <a:tailEnd type="oval" w="med" len="med"/>
          </a:ln>
          <a:effectLst/>
        </p:spPr>
      </p:cxnSp>
      <p:cxnSp>
        <p:nvCxnSpPr>
          <p:cNvPr id="39" name="Straight Arrow Connector 38"/>
          <p:cNvCxnSpPr>
            <a:stCxn id="16" idx="3"/>
          </p:cNvCxnSpPr>
          <p:nvPr/>
        </p:nvCxnSpPr>
        <p:spPr>
          <a:xfrm>
            <a:off x="1945967" y="3344317"/>
            <a:ext cx="452005" cy="284449"/>
          </a:xfrm>
          <a:prstGeom prst="straightConnector1">
            <a:avLst/>
          </a:prstGeom>
          <a:noFill/>
          <a:ln w="38100" cap="flat" cmpd="sng" algn="ctr">
            <a:solidFill>
              <a:srgbClr val="FF0000"/>
            </a:solidFill>
            <a:prstDash val="solid"/>
            <a:headEnd type="oval"/>
            <a:tailEnd type="oval" w="med" len="med"/>
          </a:ln>
          <a:effectLst/>
        </p:spPr>
      </p:cxnSp>
      <p:cxnSp>
        <p:nvCxnSpPr>
          <p:cNvPr id="40" name="Straight Arrow Connector 39"/>
          <p:cNvCxnSpPr>
            <a:endCxn id="29" idx="1"/>
          </p:cNvCxnSpPr>
          <p:nvPr/>
        </p:nvCxnSpPr>
        <p:spPr>
          <a:xfrm flipH="1">
            <a:off x="2549798" y="3655144"/>
            <a:ext cx="815654" cy="472526"/>
          </a:xfrm>
          <a:prstGeom prst="straightConnector1">
            <a:avLst/>
          </a:prstGeom>
          <a:noFill/>
          <a:ln w="38100" cap="flat" cmpd="sng" algn="ctr">
            <a:solidFill>
              <a:srgbClr val="FF0000"/>
            </a:solidFill>
            <a:prstDash val="solid"/>
            <a:headEnd type="oval"/>
            <a:tailEnd type="oval" w="med" len="med"/>
          </a:ln>
          <a:effectLst/>
        </p:spPr>
      </p:cxnSp>
      <p:cxnSp>
        <p:nvCxnSpPr>
          <p:cNvPr id="41" name="Straight Arrow Connector 40"/>
          <p:cNvCxnSpPr>
            <a:stCxn id="52" idx="2"/>
            <a:endCxn id="32" idx="1"/>
          </p:cNvCxnSpPr>
          <p:nvPr/>
        </p:nvCxnSpPr>
        <p:spPr>
          <a:xfrm flipH="1">
            <a:off x="3134037" y="3598233"/>
            <a:ext cx="753841" cy="633680"/>
          </a:xfrm>
          <a:prstGeom prst="straightConnector1">
            <a:avLst/>
          </a:prstGeom>
          <a:noFill/>
          <a:ln w="38100" cap="flat" cmpd="sng" algn="ctr">
            <a:solidFill>
              <a:srgbClr val="FF0000"/>
            </a:solidFill>
            <a:prstDash val="solid"/>
            <a:headEnd type="oval"/>
            <a:tailEnd type="oval" w="med" len="med"/>
          </a:ln>
          <a:effectLst/>
        </p:spPr>
      </p:cxnSp>
      <p:cxnSp>
        <p:nvCxnSpPr>
          <p:cNvPr id="42" name="Straight Arrow Connector 41"/>
          <p:cNvCxnSpPr>
            <a:stCxn id="19" idx="2"/>
          </p:cNvCxnSpPr>
          <p:nvPr/>
        </p:nvCxnSpPr>
        <p:spPr>
          <a:xfrm>
            <a:off x="2592707" y="3202086"/>
            <a:ext cx="1480600" cy="407715"/>
          </a:xfrm>
          <a:prstGeom prst="straightConnector1">
            <a:avLst/>
          </a:prstGeom>
          <a:noFill/>
          <a:ln w="38100" cap="flat" cmpd="sng" algn="ctr">
            <a:solidFill>
              <a:srgbClr val="FF0000"/>
            </a:solidFill>
            <a:prstDash val="solid"/>
            <a:headEnd type="oval"/>
            <a:tailEnd type="oval" w="med" len="med"/>
          </a:ln>
          <a:effectLst/>
        </p:spPr>
      </p:cxnSp>
      <p:sp>
        <p:nvSpPr>
          <p:cNvPr id="43" name="TextBox 42"/>
          <p:cNvSpPr txBox="1"/>
          <p:nvPr/>
        </p:nvSpPr>
        <p:spPr>
          <a:xfrm>
            <a:off x="830415" y="3623606"/>
            <a:ext cx="516039" cy="276999"/>
          </a:xfrm>
          <a:prstGeom prst="rect">
            <a:avLst/>
          </a:prstGeom>
          <a:noFill/>
        </p:spPr>
        <p:txBody>
          <a:bodyPr wrap="none" rtlCol="0">
            <a:spAutoFit/>
          </a:bodyPr>
          <a:lstStyle/>
          <a:p>
            <a:pPr fontAlgn="auto">
              <a:spcBef>
                <a:spcPts val="0"/>
              </a:spcBef>
              <a:spcAft>
                <a:spcPts val="0"/>
              </a:spcAft>
            </a:pPr>
            <a:r>
              <a:rPr lang="en-US" sz="1200" b="1" dirty="0">
                <a:solidFill>
                  <a:prstClr val="black"/>
                </a:solidFill>
                <a:latin typeface="Helvetica Neue"/>
                <a:cs typeface="Helvetica Neue"/>
              </a:rPr>
              <a:t>2011</a:t>
            </a:r>
          </a:p>
        </p:txBody>
      </p:sp>
      <p:sp>
        <p:nvSpPr>
          <p:cNvPr id="44" name="TextBox 43"/>
          <p:cNvSpPr txBox="1"/>
          <p:nvPr/>
        </p:nvSpPr>
        <p:spPr>
          <a:xfrm>
            <a:off x="1466038" y="3623606"/>
            <a:ext cx="524503" cy="276999"/>
          </a:xfrm>
          <a:prstGeom prst="rect">
            <a:avLst/>
          </a:prstGeom>
          <a:noFill/>
        </p:spPr>
        <p:txBody>
          <a:bodyPr wrap="none" rtlCol="0">
            <a:spAutoFit/>
          </a:bodyPr>
          <a:lstStyle/>
          <a:p>
            <a:pPr fontAlgn="auto">
              <a:spcBef>
                <a:spcPts val="0"/>
              </a:spcBef>
              <a:spcAft>
                <a:spcPts val="0"/>
              </a:spcAft>
            </a:pPr>
            <a:r>
              <a:rPr lang="en-US" sz="1200" b="1" dirty="0">
                <a:solidFill>
                  <a:prstClr val="black"/>
                </a:solidFill>
                <a:latin typeface="Helvetica Neue"/>
                <a:cs typeface="Helvetica Neue"/>
              </a:rPr>
              <a:t>2012</a:t>
            </a:r>
          </a:p>
        </p:txBody>
      </p:sp>
      <p:sp>
        <p:nvSpPr>
          <p:cNvPr id="45" name="TextBox 44"/>
          <p:cNvSpPr txBox="1"/>
          <p:nvPr/>
        </p:nvSpPr>
        <p:spPr>
          <a:xfrm>
            <a:off x="2978301" y="3623606"/>
            <a:ext cx="524503" cy="276999"/>
          </a:xfrm>
          <a:prstGeom prst="rect">
            <a:avLst/>
          </a:prstGeom>
          <a:noFill/>
        </p:spPr>
        <p:txBody>
          <a:bodyPr wrap="none" rtlCol="0">
            <a:spAutoFit/>
          </a:bodyPr>
          <a:lstStyle/>
          <a:p>
            <a:pPr fontAlgn="auto">
              <a:spcBef>
                <a:spcPts val="0"/>
              </a:spcBef>
              <a:spcAft>
                <a:spcPts val="0"/>
              </a:spcAft>
            </a:pPr>
            <a:r>
              <a:rPr lang="en-US" sz="1200" b="1" dirty="0">
                <a:solidFill>
                  <a:prstClr val="black"/>
                </a:solidFill>
                <a:latin typeface="Helvetica Neue"/>
                <a:cs typeface="Helvetica Neue"/>
              </a:rPr>
              <a:t>2013</a:t>
            </a:r>
          </a:p>
        </p:txBody>
      </p:sp>
      <p:sp>
        <p:nvSpPr>
          <p:cNvPr id="46" name="TextBox 45"/>
          <p:cNvSpPr txBox="1"/>
          <p:nvPr/>
        </p:nvSpPr>
        <p:spPr>
          <a:xfrm>
            <a:off x="4341000" y="3623606"/>
            <a:ext cx="524503" cy="276999"/>
          </a:xfrm>
          <a:prstGeom prst="rect">
            <a:avLst/>
          </a:prstGeom>
          <a:noFill/>
        </p:spPr>
        <p:txBody>
          <a:bodyPr wrap="none" rtlCol="0">
            <a:spAutoFit/>
          </a:bodyPr>
          <a:lstStyle/>
          <a:p>
            <a:pPr fontAlgn="auto">
              <a:spcBef>
                <a:spcPts val="0"/>
              </a:spcBef>
              <a:spcAft>
                <a:spcPts val="0"/>
              </a:spcAft>
            </a:pPr>
            <a:r>
              <a:rPr lang="en-US" sz="1200" b="1" dirty="0">
                <a:solidFill>
                  <a:prstClr val="black"/>
                </a:solidFill>
                <a:latin typeface="Helvetica Neue"/>
                <a:cs typeface="Helvetica Neue"/>
              </a:rPr>
              <a:t>2014</a:t>
            </a:r>
          </a:p>
        </p:txBody>
      </p:sp>
      <p:sp>
        <p:nvSpPr>
          <p:cNvPr id="47" name="TextBox 46"/>
          <p:cNvSpPr txBox="1"/>
          <p:nvPr/>
        </p:nvSpPr>
        <p:spPr>
          <a:xfrm>
            <a:off x="5611473" y="3634188"/>
            <a:ext cx="524503" cy="276999"/>
          </a:xfrm>
          <a:prstGeom prst="rect">
            <a:avLst/>
          </a:prstGeom>
          <a:noFill/>
        </p:spPr>
        <p:txBody>
          <a:bodyPr wrap="none" rtlCol="0">
            <a:spAutoFit/>
          </a:bodyPr>
          <a:lstStyle/>
          <a:p>
            <a:pPr fontAlgn="auto">
              <a:spcBef>
                <a:spcPts val="0"/>
              </a:spcBef>
              <a:spcAft>
                <a:spcPts val="0"/>
              </a:spcAft>
            </a:pPr>
            <a:r>
              <a:rPr lang="en-US" sz="1200" b="1" dirty="0">
                <a:solidFill>
                  <a:prstClr val="black"/>
                </a:solidFill>
                <a:latin typeface="Helvetica Neue"/>
                <a:cs typeface="Helvetica Neue"/>
              </a:rPr>
              <a:t>2015</a:t>
            </a:r>
          </a:p>
        </p:txBody>
      </p:sp>
      <p:sp>
        <p:nvSpPr>
          <p:cNvPr id="48" name="TextBox 47"/>
          <p:cNvSpPr txBox="1"/>
          <p:nvPr/>
        </p:nvSpPr>
        <p:spPr>
          <a:xfrm>
            <a:off x="1146165" y="3344313"/>
            <a:ext cx="474810" cy="276999"/>
          </a:xfrm>
          <a:prstGeom prst="rect">
            <a:avLst/>
          </a:prstGeom>
          <a:noFill/>
        </p:spPr>
        <p:txBody>
          <a:bodyPr wrap="none" rtlCol="0">
            <a:spAutoFit/>
          </a:bodyPr>
          <a:lstStyle/>
          <a:p>
            <a:pPr fontAlgn="auto">
              <a:spcBef>
                <a:spcPts val="0"/>
              </a:spcBef>
              <a:spcAft>
                <a:spcPts val="0"/>
              </a:spcAft>
            </a:pPr>
            <a:r>
              <a:rPr lang="en-US" sz="1200" dirty="0">
                <a:solidFill>
                  <a:prstClr val="black"/>
                </a:solidFill>
                <a:latin typeface="Helvetica Neue"/>
                <a:cs typeface="Helvetica Neue"/>
              </a:rPr>
              <a:t>May</a:t>
            </a:r>
          </a:p>
        </p:txBody>
      </p:sp>
      <p:sp>
        <p:nvSpPr>
          <p:cNvPr id="49" name="TextBox 48"/>
          <p:cNvSpPr txBox="1"/>
          <p:nvPr/>
        </p:nvSpPr>
        <p:spPr>
          <a:xfrm>
            <a:off x="1860784" y="3344313"/>
            <a:ext cx="423514" cy="276999"/>
          </a:xfrm>
          <a:prstGeom prst="rect">
            <a:avLst/>
          </a:prstGeom>
          <a:noFill/>
        </p:spPr>
        <p:txBody>
          <a:bodyPr wrap="none" rtlCol="0">
            <a:spAutoFit/>
          </a:bodyPr>
          <a:lstStyle/>
          <a:p>
            <a:pPr fontAlgn="auto">
              <a:spcBef>
                <a:spcPts val="0"/>
              </a:spcBef>
              <a:spcAft>
                <a:spcPts val="0"/>
              </a:spcAft>
            </a:pPr>
            <a:r>
              <a:rPr lang="en-US" sz="1200" dirty="0">
                <a:solidFill>
                  <a:prstClr val="black"/>
                </a:solidFill>
                <a:latin typeface="Helvetica Neue"/>
                <a:cs typeface="Helvetica Neue"/>
              </a:rPr>
              <a:t>Apr</a:t>
            </a:r>
          </a:p>
        </p:txBody>
      </p:sp>
      <p:sp>
        <p:nvSpPr>
          <p:cNvPr id="50" name="TextBox 49"/>
          <p:cNvSpPr txBox="1"/>
          <p:nvPr/>
        </p:nvSpPr>
        <p:spPr>
          <a:xfrm>
            <a:off x="2383718" y="3348228"/>
            <a:ext cx="457176" cy="276999"/>
          </a:xfrm>
          <a:prstGeom prst="rect">
            <a:avLst/>
          </a:prstGeom>
          <a:noFill/>
        </p:spPr>
        <p:txBody>
          <a:bodyPr wrap="none" rtlCol="0">
            <a:spAutoFit/>
          </a:bodyPr>
          <a:lstStyle/>
          <a:p>
            <a:pPr fontAlgn="auto">
              <a:spcBef>
                <a:spcPts val="0"/>
              </a:spcBef>
              <a:spcAft>
                <a:spcPts val="0"/>
              </a:spcAft>
            </a:pPr>
            <a:r>
              <a:rPr lang="en-US" sz="1200" dirty="0">
                <a:solidFill>
                  <a:prstClr val="black"/>
                </a:solidFill>
                <a:latin typeface="Helvetica Neue"/>
                <a:cs typeface="Helvetica Neue"/>
              </a:rPr>
              <a:t>Aug</a:t>
            </a:r>
          </a:p>
        </p:txBody>
      </p:sp>
      <p:sp>
        <p:nvSpPr>
          <p:cNvPr id="51" name="TextBox 50"/>
          <p:cNvSpPr txBox="1"/>
          <p:nvPr/>
        </p:nvSpPr>
        <p:spPr>
          <a:xfrm>
            <a:off x="3242220" y="3344313"/>
            <a:ext cx="449162" cy="276999"/>
          </a:xfrm>
          <a:prstGeom prst="rect">
            <a:avLst/>
          </a:prstGeom>
          <a:noFill/>
        </p:spPr>
        <p:txBody>
          <a:bodyPr wrap="none" rtlCol="0">
            <a:spAutoFit/>
          </a:bodyPr>
          <a:lstStyle/>
          <a:p>
            <a:pPr fontAlgn="auto">
              <a:spcBef>
                <a:spcPts val="0"/>
              </a:spcBef>
              <a:spcAft>
                <a:spcPts val="0"/>
              </a:spcAft>
            </a:pPr>
            <a:r>
              <a:rPr lang="en-US" sz="1200" dirty="0">
                <a:solidFill>
                  <a:prstClr val="black"/>
                </a:solidFill>
                <a:latin typeface="Helvetica Neue"/>
                <a:cs typeface="Helvetica Neue"/>
              </a:rPr>
              <a:t>Feb</a:t>
            </a:r>
          </a:p>
        </p:txBody>
      </p:sp>
      <p:sp>
        <p:nvSpPr>
          <p:cNvPr id="52" name="TextBox 51"/>
          <p:cNvSpPr txBox="1"/>
          <p:nvPr/>
        </p:nvSpPr>
        <p:spPr>
          <a:xfrm>
            <a:off x="3718827" y="3344313"/>
            <a:ext cx="380232" cy="276999"/>
          </a:xfrm>
          <a:prstGeom prst="rect">
            <a:avLst/>
          </a:prstGeom>
          <a:noFill/>
        </p:spPr>
        <p:txBody>
          <a:bodyPr wrap="none" rtlCol="0">
            <a:spAutoFit/>
          </a:bodyPr>
          <a:lstStyle/>
          <a:p>
            <a:pPr fontAlgn="auto">
              <a:spcBef>
                <a:spcPts val="0"/>
              </a:spcBef>
              <a:spcAft>
                <a:spcPts val="0"/>
              </a:spcAft>
            </a:pPr>
            <a:r>
              <a:rPr lang="en-US" sz="1200" dirty="0">
                <a:solidFill>
                  <a:prstClr val="black"/>
                </a:solidFill>
                <a:latin typeface="Helvetica Neue"/>
                <a:cs typeface="Helvetica Neue"/>
              </a:rPr>
              <a:t>Jul</a:t>
            </a:r>
          </a:p>
        </p:txBody>
      </p:sp>
      <p:sp>
        <p:nvSpPr>
          <p:cNvPr id="53" name="TextBox 52"/>
          <p:cNvSpPr txBox="1"/>
          <p:nvPr/>
        </p:nvSpPr>
        <p:spPr>
          <a:xfrm>
            <a:off x="4149787" y="3344313"/>
            <a:ext cx="457176" cy="276999"/>
          </a:xfrm>
          <a:prstGeom prst="rect">
            <a:avLst/>
          </a:prstGeom>
          <a:noFill/>
        </p:spPr>
        <p:txBody>
          <a:bodyPr wrap="none" rtlCol="0">
            <a:spAutoFit/>
          </a:bodyPr>
          <a:lstStyle/>
          <a:p>
            <a:pPr fontAlgn="auto">
              <a:spcBef>
                <a:spcPts val="0"/>
              </a:spcBef>
              <a:spcAft>
                <a:spcPts val="0"/>
              </a:spcAft>
            </a:pPr>
            <a:r>
              <a:rPr lang="en-US" sz="1200" dirty="0">
                <a:solidFill>
                  <a:prstClr val="black"/>
                </a:solidFill>
                <a:latin typeface="Helvetica Neue"/>
                <a:cs typeface="Helvetica Neue"/>
              </a:rPr>
              <a:t>Sep</a:t>
            </a:r>
          </a:p>
        </p:txBody>
      </p:sp>
      <p:sp>
        <p:nvSpPr>
          <p:cNvPr id="54" name="TextBox 53"/>
          <p:cNvSpPr txBox="1"/>
          <p:nvPr/>
        </p:nvSpPr>
        <p:spPr>
          <a:xfrm>
            <a:off x="4636956" y="3344313"/>
            <a:ext cx="449162" cy="276999"/>
          </a:xfrm>
          <a:prstGeom prst="rect">
            <a:avLst/>
          </a:prstGeom>
          <a:noFill/>
        </p:spPr>
        <p:txBody>
          <a:bodyPr wrap="none" rtlCol="0">
            <a:spAutoFit/>
          </a:bodyPr>
          <a:lstStyle/>
          <a:p>
            <a:pPr fontAlgn="auto">
              <a:spcBef>
                <a:spcPts val="0"/>
              </a:spcBef>
              <a:spcAft>
                <a:spcPts val="0"/>
              </a:spcAft>
            </a:pPr>
            <a:r>
              <a:rPr lang="en-US" sz="1200" dirty="0">
                <a:solidFill>
                  <a:prstClr val="black"/>
                </a:solidFill>
                <a:latin typeface="Helvetica Neue"/>
                <a:cs typeface="Helvetica Neue"/>
              </a:rPr>
              <a:t>Mar</a:t>
            </a:r>
          </a:p>
        </p:txBody>
      </p:sp>
      <p:sp>
        <p:nvSpPr>
          <p:cNvPr id="55" name="TextBox 54"/>
          <p:cNvSpPr txBox="1"/>
          <p:nvPr/>
        </p:nvSpPr>
        <p:spPr>
          <a:xfrm>
            <a:off x="5383299" y="3344313"/>
            <a:ext cx="457176" cy="276999"/>
          </a:xfrm>
          <a:prstGeom prst="rect">
            <a:avLst/>
          </a:prstGeom>
          <a:noFill/>
        </p:spPr>
        <p:txBody>
          <a:bodyPr wrap="none" rtlCol="0">
            <a:spAutoFit/>
          </a:bodyPr>
          <a:lstStyle/>
          <a:p>
            <a:pPr fontAlgn="auto">
              <a:spcBef>
                <a:spcPts val="0"/>
              </a:spcBef>
              <a:spcAft>
                <a:spcPts val="0"/>
              </a:spcAft>
            </a:pPr>
            <a:r>
              <a:rPr lang="en-US" sz="1200" dirty="0">
                <a:solidFill>
                  <a:prstClr val="black"/>
                </a:solidFill>
                <a:latin typeface="Helvetica Neue"/>
                <a:cs typeface="Helvetica Neue"/>
              </a:rPr>
              <a:t>Nov</a:t>
            </a:r>
          </a:p>
        </p:txBody>
      </p:sp>
      <p:sp>
        <p:nvSpPr>
          <p:cNvPr id="56" name="TextBox 55"/>
          <p:cNvSpPr txBox="1"/>
          <p:nvPr/>
        </p:nvSpPr>
        <p:spPr>
          <a:xfrm>
            <a:off x="5767412" y="3355942"/>
            <a:ext cx="449162" cy="276999"/>
          </a:xfrm>
          <a:prstGeom prst="rect">
            <a:avLst/>
          </a:prstGeom>
          <a:noFill/>
        </p:spPr>
        <p:txBody>
          <a:bodyPr wrap="none" rtlCol="0">
            <a:spAutoFit/>
          </a:bodyPr>
          <a:lstStyle/>
          <a:p>
            <a:pPr fontAlgn="auto">
              <a:spcBef>
                <a:spcPts val="0"/>
              </a:spcBef>
              <a:spcAft>
                <a:spcPts val="0"/>
              </a:spcAft>
            </a:pPr>
            <a:r>
              <a:rPr lang="en-US" sz="1200" dirty="0">
                <a:solidFill>
                  <a:prstClr val="black"/>
                </a:solidFill>
                <a:latin typeface="Helvetica Neue"/>
                <a:cs typeface="Helvetica Neue"/>
              </a:rPr>
              <a:t>Mar</a:t>
            </a:r>
          </a:p>
        </p:txBody>
      </p:sp>
      <p:sp>
        <p:nvSpPr>
          <p:cNvPr id="57" name="TextBox 56"/>
          <p:cNvSpPr txBox="1"/>
          <p:nvPr/>
        </p:nvSpPr>
        <p:spPr>
          <a:xfrm>
            <a:off x="4048829" y="5126066"/>
            <a:ext cx="848758" cy="276999"/>
          </a:xfrm>
          <a:prstGeom prst="rect">
            <a:avLst/>
          </a:prstGeom>
          <a:noFill/>
        </p:spPr>
        <p:txBody>
          <a:bodyPr wrap="none" rtlCol="0">
            <a:spAutoFit/>
          </a:bodyPr>
          <a:lstStyle/>
          <a:p>
            <a:pPr fontAlgn="auto">
              <a:spcBef>
                <a:spcPts val="0"/>
              </a:spcBef>
              <a:spcAft>
                <a:spcPts val="0"/>
              </a:spcAft>
            </a:pPr>
            <a:r>
              <a:rPr lang="en-US" sz="1200" dirty="0">
                <a:solidFill>
                  <a:prstClr val="black"/>
                </a:solidFill>
                <a:latin typeface="Helvetica Neue"/>
                <a:cs typeface="Helvetica Neue"/>
              </a:rPr>
              <a:t>SWERVE</a:t>
            </a:r>
          </a:p>
        </p:txBody>
      </p:sp>
      <p:sp>
        <p:nvSpPr>
          <p:cNvPr id="58" name="TextBox 57"/>
          <p:cNvSpPr txBox="1"/>
          <p:nvPr/>
        </p:nvSpPr>
        <p:spPr>
          <a:xfrm>
            <a:off x="6102080" y="3351038"/>
            <a:ext cx="423514" cy="276999"/>
          </a:xfrm>
          <a:prstGeom prst="rect">
            <a:avLst/>
          </a:prstGeom>
          <a:noFill/>
        </p:spPr>
        <p:txBody>
          <a:bodyPr wrap="none" rtlCol="0">
            <a:spAutoFit/>
          </a:bodyPr>
          <a:lstStyle/>
          <a:p>
            <a:pPr fontAlgn="auto">
              <a:spcBef>
                <a:spcPts val="0"/>
              </a:spcBef>
              <a:spcAft>
                <a:spcPts val="0"/>
              </a:spcAft>
            </a:pPr>
            <a:r>
              <a:rPr lang="en-US" sz="1200" dirty="0">
                <a:solidFill>
                  <a:prstClr val="black"/>
                </a:solidFill>
                <a:latin typeface="Helvetica Neue"/>
                <a:cs typeface="Helvetica Neue"/>
              </a:rPr>
              <a:t>Apr</a:t>
            </a:r>
          </a:p>
        </p:txBody>
      </p:sp>
      <p:pic>
        <p:nvPicPr>
          <p:cNvPr id="59" name="Picture 58" descr="eos20-screenshot.png"/>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rot="5400000">
            <a:off x="3133514" y="4514717"/>
            <a:ext cx="1177235" cy="455742"/>
          </a:xfrm>
          <a:prstGeom prst="rect">
            <a:avLst/>
          </a:prstGeom>
        </p:spPr>
      </p:pic>
      <p:cxnSp>
        <p:nvCxnSpPr>
          <p:cNvPr id="60" name="Straight Arrow Connector 59"/>
          <p:cNvCxnSpPr>
            <a:stCxn id="8" idx="2"/>
          </p:cNvCxnSpPr>
          <p:nvPr/>
        </p:nvCxnSpPr>
        <p:spPr>
          <a:xfrm>
            <a:off x="3343365" y="3211371"/>
            <a:ext cx="2053901" cy="397180"/>
          </a:xfrm>
          <a:prstGeom prst="straightConnector1">
            <a:avLst/>
          </a:prstGeom>
          <a:noFill/>
          <a:ln w="38100" cap="flat" cmpd="sng" algn="ctr">
            <a:solidFill>
              <a:srgbClr val="FF0000"/>
            </a:solidFill>
            <a:prstDash val="solid"/>
            <a:headEnd type="oval"/>
            <a:tailEnd type="oval" w="med" len="med"/>
          </a:ln>
          <a:effectLst/>
        </p:spPr>
      </p:cxnSp>
      <p:cxnSp>
        <p:nvCxnSpPr>
          <p:cNvPr id="61" name="Straight Arrow Connector 60"/>
          <p:cNvCxnSpPr>
            <a:endCxn id="64" idx="0"/>
          </p:cNvCxnSpPr>
          <p:nvPr/>
        </p:nvCxnSpPr>
        <p:spPr>
          <a:xfrm flipH="1">
            <a:off x="5112264" y="3614765"/>
            <a:ext cx="998351" cy="547210"/>
          </a:xfrm>
          <a:prstGeom prst="straightConnector1">
            <a:avLst/>
          </a:prstGeom>
          <a:noFill/>
          <a:ln w="38100" cap="flat" cmpd="sng" algn="ctr">
            <a:solidFill>
              <a:srgbClr val="FF0000"/>
            </a:solidFill>
            <a:prstDash val="solid"/>
            <a:headEnd type="oval"/>
            <a:tailEnd type="oval" w="med" len="med"/>
          </a:ln>
          <a:effectLst/>
        </p:spPr>
      </p:cxnSp>
      <p:cxnSp>
        <p:nvCxnSpPr>
          <p:cNvPr id="62" name="Straight Arrow Connector 61"/>
          <p:cNvCxnSpPr>
            <a:endCxn id="59" idx="1"/>
          </p:cNvCxnSpPr>
          <p:nvPr/>
        </p:nvCxnSpPr>
        <p:spPr>
          <a:xfrm flipH="1">
            <a:off x="3722137" y="3644953"/>
            <a:ext cx="1228807" cy="509024"/>
          </a:xfrm>
          <a:prstGeom prst="straightConnector1">
            <a:avLst/>
          </a:prstGeom>
          <a:noFill/>
          <a:ln w="38100" cap="flat" cmpd="sng" algn="ctr">
            <a:solidFill>
              <a:srgbClr val="FF0000"/>
            </a:solidFill>
            <a:prstDash val="solid"/>
            <a:headEnd type="oval"/>
            <a:tailEnd type="oval" w="med" len="med"/>
          </a:ln>
          <a:effectLst/>
        </p:spPr>
      </p:cxnSp>
      <p:pic>
        <p:nvPicPr>
          <p:cNvPr id="63" name="Picture 62" descr="swerve_medium.jpg"/>
          <p:cNvPicPr>
            <a:picLocks noChangeAspect="1"/>
          </p:cNvPicPr>
          <p:nvPr/>
        </p:nvPicPr>
        <p:blipFill rotWithShape="1">
          <a:blip r:embed="rId18" cstate="email">
            <a:extLst>
              <a:ext uri="{28A0092B-C50C-407E-A947-70E740481C1C}">
                <a14:useLocalDpi xmlns:a14="http://schemas.microsoft.com/office/drawing/2010/main"/>
              </a:ext>
            </a:extLst>
          </a:blip>
          <a:srcRect/>
          <a:stretch/>
        </p:blipFill>
        <p:spPr>
          <a:xfrm>
            <a:off x="4067092" y="4161975"/>
            <a:ext cx="683248" cy="956098"/>
          </a:xfrm>
          <a:prstGeom prst="rect">
            <a:avLst/>
          </a:prstGeom>
        </p:spPr>
      </p:pic>
      <p:pic>
        <p:nvPicPr>
          <p:cNvPr id="64" name="Picture 2" descr="F:\Work\ISGGIT\experimental\chips\eos24\data\die-photo1.tif"/>
          <p:cNvPicPr>
            <a:picLocks noChangeAspect="1" noChangeArrowheads="1"/>
          </p:cNvPicPr>
          <p:nvPr/>
        </p:nvPicPr>
        <p:blipFill rotWithShape="1">
          <a:blip r:embed="rId19" cstate="email">
            <a:extLst>
              <a:ext uri="{28A0092B-C50C-407E-A947-70E740481C1C}">
                <a14:useLocalDpi xmlns:a14="http://schemas.microsoft.com/office/drawing/2010/main"/>
              </a:ext>
            </a:extLst>
          </a:blip>
          <a:srcRect/>
          <a:stretch/>
        </p:blipFill>
        <p:spPr bwMode="auto">
          <a:xfrm>
            <a:off x="4806502" y="4161969"/>
            <a:ext cx="611510" cy="1197572"/>
          </a:xfrm>
          <a:prstGeom prst="rect">
            <a:avLst/>
          </a:prstGeom>
          <a:noFill/>
          <a:extLst>
            <a:ext uri="{909E8E84-426E-40DD-AFC4-6F175D3DCCD1}">
              <a14:hiddenFill xmlns:a14="http://schemas.microsoft.com/office/drawing/2010/main">
                <a:solidFill>
                  <a:srgbClr val="FFFFFF"/>
                </a:solidFill>
              </a14:hiddenFill>
            </a:ext>
          </a:extLst>
        </p:spPr>
      </p:pic>
      <p:pic>
        <p:nvPicPr>
          <p:cNvPr id="65" name="21D3CE01-5AD8-4306-87C9-61447A449E79" descr="DB02645C-BB73-4276-8F4F-1C48A79480CC@EECS"/>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3805345" y="2140935"/>
            <a:ext cx="1016961" cy="1016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65"/>
          <p:cNvSpPr txBox="1"/>
          <p:nvPr/>
        </p:nvSpPr>
        <p:spPr>
          <a:xfrm>
            <a:off x="4048830" y="1904680"/>
            <a:ext cx="928527" cy="253916"/>
          </a:xfrm>
          <a:prstGeom prst="rect">
            <a:avLst/>
          </a:prstGeom>
          <a:noFill/>
        </p:spPr>
        <p:txBody>
          <a:bodyPr wrap="square" rtlCol="0">
            <a:spAutoFit/>
          </a:bodyPr>
          <a:lstStyle/>
          <a:p>
            <a:pPr fontAlgn="auto">
              <a:spcBef>
                <a:spcPts val="0"/>
              </a:spcBef>
              <a:spcAft>
                <a:spcPts val="0"/>
              </a:spcAft>
            </a:pPr>
            <a:r>
              <a:rPr lang="en-US" sz="1050" dirty="0">
                <a:solidFill>
                  <a:prstClr val="black"/>
                </a:solidFill>
                <a:latin typeface="Arial Nova" panose="020B0504020202020204" pitchFamily="34" charset="0"/>
                <a:ea typeface="Arial Unicode MS" panose="020B0604020202020204" pitchFamily="34" charset="-128"/>
                <a:cs typeface="Arial Unicode MS" panose="020B0604020202020204" pitchFamily="34" charset="-128"/>
              </a:rPr>
              <a:t>Hurricane-1</a:t>
            </a:r>
          </a:p>
        </p:txBody>
      </p:sp>
      <p:cxnSp>
        <p:nvCxnSpPr>
          <p:cNvPr id="67" name="Straight Arrow Connector 66"/>
          <p:cNvCxnSpPr>
            <a:stCxn id="63" idx="0"/>
            <a:endCxn id="56" idx="2"/>
          </p:cNvCxnSpPr>
          <p:nvPr/>
        </p:nvCxnSpPr>
        <p:spPr>
          <a:xfrm flipV="1">
            <a:off x="4408710" y="3609863"/>
            <a:ext cx="1562600" cy="552113"/>
          </a:xfrm>
          <a:prstGeom prst="straightConnector1">
            <a:avLst/>
          </a:prstGeom>
          <a:noFill/>
          <a:ln w="38100" cap="flat" cmpd="sng" algn="ctr">
            <a:solidFill>
              <a:srgbClr val="FF0000"/>
            </a:solidFill>
            <a:prstDash val="solid"/>
            <a:headEnd type="oval"/>
            <a:tailEnd type="oval" w="med" len="med"/>
          </a:ln>
          <a:effectLst/>
        </p:spPr>
      </p:cxnSp>
      <p:cxnSp>
        <p:nvCxnSpPr>
          <p:cNvPr id="68" name="Straight Arrow Connector 67"/>
          <p:cNvCxnSpPr>
            <a:stCxn id="65" idx="2"/>
          </p:cNvCxnSpPr>
          <p:nvPr/>
        </p:nvCxnSpPr>
        <p:spPr>
          <a:xfrm>
            <a:off x="4313824" y="3157895"/>
            <a:ext cx="2111168" cy="455555"/>
          </a:xfrm>
          <a:prstGeom prst="straightConnector1">
            <a:avLst/>
          </a:prstGeom>
          <a:noFill/>
          <a:ln w="38100" cap="flat" cmpd="sng" algn="ctr">
            <a:solidFill>
              <a:srgbClr val="FF0000"/>
            </a:solidFill>
            <a:prstDash val="solid"/>
            <a:headEnd type="oval"/>
            <a:tailEnd type="oval" w="med" len="med"/>
          </a:ln>
          <a:effectLst/>
        </p:spPr>
      </p:cxnSp>
      <p:sp>
        <p:nvSpPr>
          <p:cNvPr id="69" name="TextBox 68"/>
          <p:cNvSpPr txBox="1"/>
          <p:nvPr/>
        </p:nvSpPr>
        <p:spPr>
          <a:xfrm>
            <a:off x="6407874" y="3647056"/>
            <a:ext cx="524503" cy="276999"/>
          </a:xfrm>
          <a:prstGeom prst="rect">
            <a:avLst/>
          </a:prstGeom>
          <a:noFill/>
        </p:spPr>
        <p:txBody>
          <a:bodyPr wrap="none" rtlCol="0">
            <a:spAutoFit/>
          </a:bodyPr>
          <a:lstStyle/>
          <a:p>
            <a:pPr fontAlgn="auto">
              <a:spcBef>
                <a:spcPts val="0"/>
              </a:spcBef>
              <a:spcAft>
                <a:spcPts val="0"/>
              </a:spcAft>
            </a:pPr>
            <a:r>
              <a:rPr lang="en-US" sz="1200" b="1" dirty="0">
                <a:solidFill>
                  <a:prstClr val="black"/>
                </a:solidFill>
                <a:latin typeface="Helvetica Neue"/>
                <a:cs typeface="Helvetica Neue"/>
              </a:rPr>
              <a:t>2016</a:t>
            </a:r>
          </a:p>
        </p:txBody>
      </p:sp>
      <p:pic>
        <p:nvPicPr>
          <p:cNvPr id="70" name="Picture 69"/>
          <p:cNvPicPr>
            <a:picLocks noChangeAspect="1"/>
          </p:cNvPicPr>
          <p:nvPr/>
        </p:nvPicPr>
        <p:blipFill rotWithShape="1">
          <a:blip r:embed="rId21" cstate="email">
            <a:extLst>
              <a:ext uri="{28A0092B-C50C-407E-A947-70E740481C1C}">
                <a14:useLocalDpi xmlns:a14="http://schemas.microsoft.com/office/drawing/2010/main"/>
              </a:ext>
            </a:extLst>
          </a:blip>
          <a:srcRect/>
          <a:stretch/>
        </p:blipFill>
        <p:spPr>
          <a:xfrm>
            <a:off x="5438369" y="4051409"/>
            <a:ext cx="769838" cy="772511"/>
          </a:xfrm>
          <a:prstGeom prst="rect">
            <a:avLst/>
          </a:prstGeom>
        </p:spPr>
      </p:pic>
      <p:sp>
        <p:nvSpPr>
          <p:cNvPr id="71" name="TextBox 70"/>
          <p:cNvSpPr txBox="1"/>
          <p:nvPr/>
        </p:nvSpPr>
        <p:spPr>
          <a:xfrm>
            <a:off x="6617160" y="3340620"/>
            <a:ext cx="380232" cy="276999"/>
          </a:xfrm>
          <a:prstGeom prst="rect">
            <a:avLst/>
          </a:prstGeom>
          <a:noFill/>
        </p:spPr>
        <p:txBody>
          <a:bodyPr wrap="none" rtlCol="0">
            <a:spAutoFit/>
          </a:bodyPr>
          <a:lstStyle/>
          <a:p>
            <a:pPr fontAlgn="auto">
              <a:spcBef>
                <a:spcPts val="0"/>
              </a:spcBef>
              <a:spcAft>
                <a:spcPts val="0"/>
              </a:spcAft>
            </a:pPr>
            <a:r>
              <a:rPr lang="en-US" sz="1200" dirty="0">
                <a:solidFill>
                  <a:prstClr val="black"/>
                </a:solidFill>
                <a:latin typeface="Helvetica Neue"/>
                <a:cs typeface="Helvetica Neue"/>
              </a:rPr>
              <a:t>Jul</a:t>
            </a:r>
          </a:p>
        </p:txBody>
      </p:sp>
      <p:cxnSp>
        <p:nvCxnSpPr>
          <p:cNvPr id="72" name="Straight Arrow Connector 71"/>
          <p:cNvCxnSpPr>
            <a:stCxn id="70" idx="0"/>
          </p:cNvCxnSpPr>
          <p:nvPr/>
        </p:nvCxnSpPr>
        <p:spPr>
          <a:xfrm flipV="1">
            <a:off x="5823284" y="3614403"/>
            <a:ext cx="690861" cy="437007"/>
          </a:xfrm>
          <a:prstGeom prst="straightConnector1">
            <a:avLst/>
          </a:prstGeom>
          <a:noFill/>
          <a:ln w="38100" cap="flat" cmpd="sng" algn="ctr">
            <a:solidFill>
              <a:srgbClr val="FF0000"/>
            </a:solidFill>
            <a:prstDash val="solid"/>
            <a:headEnd type="oval"/>
            <a:tailEnd type="oval" w="med" len="med"/>
          </a:ln>
          <a:effectLst/>
        </p:spPr>
      </p:cxnSp>
      <p:sp>
        <p:nvSpPr>
          <p:cNvPr id="73" name="TextBox 72"/>
          <p:cNvSpPr txBox="1"/>
          <p:nvPr/>
        </p:nvSpPr>
        <p:spPr>
          <a:xfrm>
            <a:off x="6887136" y="3342791"/>
            <a:ext cx="449162" cy="276999"/>
          </a:xfrm>
          <a:prstGeom prst="rect">
            <a:avLst/>
          </a:prstGeom>
          <a:noFill/>
        </p:spPr>
        <p:txBody>
          <a:bodyPr wrap="none" rtlCol="0">
            <a:spAutoFit/>
          </a:bodyPr>
          <a:lstStyle/>
          <a:p>
            <a:pPr fontAlgn="auto">
              <a:spcBef>
                <a:spcPts val="0"/>
              </a:spcBef>
              <a:spcAft>
                <a:spcPts val="0"/>
              </a:spcAft>
            </a:pPr>
            <a:r>
              <a:rPr lang="en-US" sz="1200" dirty="0">
                <a:solidFill>
                  <a:prstClr val="black"/>
                </a:solidFill>
                <a:latin typeface="Helvetica Neue"/>
                <a:cs typeface="Helvetica Neue"/>
              </a:rPr>
              <a:t>Mar</a:t>
            </a:r>
          </a:p>
        </p:txBody>
      </p:sp>
      <p:sp>
        <p:nvSpPr>
          <p:cNvPr id="74" name="TextBox 73"/>
          <p:cNvSpPr txBox="1"/>
          <p:nvPr/>
        </p:nvSpPr>
        <p:spPr>
          <a:xfrm>
            <a:off x="5205586" y="1838678"/>
            <a:ext cx="928527" cy="253916"/>
          </a:xfrm>
          <a:prstGeom prst="rect">
            <a:avLst/>
          </a:prstGeom>
          <a:noFill/>
        </p:spPr>
        <p:txBody>
          <a:bodyPr wrap="square" rtlCol="0">
            <a:spAutoFit/>
          </a:bodyPr>
          <a:lstStyle/>
          <a:p>
            <a:pPr fontAlgn="auto">
              <a:spcBef>
                <a:spcPts val="0"/>
              </a:spcBef>
              <a:spcAft>
                <a:spcPts val="0"/>
              </a:spcAft>
            </a:pPr>
            <a:r>
              <a:rPr lang="en-US" sz="1050" dirty="0">
                <a:solidFill>
                  <a:prstClr val="black"/>
                </a:solidFill>
                <a:latin typeface="Arial Nova" panose="020B0504020202020204" pitchFamily="34" charset="0"/>
                <a:ea typeface="Arial Unicode MS" panose="020B0604020202020204" pitchFamily="34" charset="-128"/>
                <a:cs typeface="Arial Unicode MS" panose="020B0604020202020204" pitchFamily="34" charset="-128"/>
              </a:rPr>
              <a:t>Hurricane-2</a:t>
            </a:r>
          </a:p>
        </p:txBody>
      </p:sp>
      <p:sp>
        <p:nvSpPr>
          <p:cNvPr id="75" name="TextBox 74"/>
          <p:cNvSpPr txBox="1"/>
          <p:nvPr/>
        </p:nvSpPr>
        <p:spPr>
          <a:xfrm>
            <a:off x="5478420" y="4861316"/>
            <a:ext cx="768775" cy="253916"/>
          </a:xfrm>
          <a:prstGeom prst="rect">
            <a:avLst/>
          </a:prstGeom>
          <a:noFill/>
        </p:spPr>
        <p:txBody>
          <a:bodyPr wrap="square" rtlCol="0">
            <a:spAutoFit/>
          </a:bodyPr>
          <a:lstStyle/>
          <a:p>
            <a:pPr fontAlgn="auto">
              <a:spcBef>
                <a:spcPts val="0"/>
              </a:spcBef>
              <a:spcAft>
                <a:spcPts val="0"/>
              </a:spcAft>
            </a:pPr>
            <a:r>
              <a:rPr lang="en-US" sz="1050" dirty="0">
                <a:solidFill>
                  <a:prstClr val="black"/>
                </a:solidFill>
                <a:latin typeface="Arial Nova" panose="020B0504020202020204" pitchFamily="34" charset="0"/>
                <a:ea typeface="Arial Unicode MS" panose="020B0604020202020204" pitchFamily="34" charset="-128"/>
                <a:cs typeface="Arial Unicode MS" panose="020B0604020202020204" pitchFamily="34" charset="-128"/>
              </a:rPr>
              <a:t>CRAFT-0</a:t>
            </a:r>
          </a:p>
        </p:txBody>
      </p:sp>
      <p:pic>
        <p:nvPicPr>
          <p:cNvPr id="76" name="Picture 75"/>
          <p:cNvPicPr>
            <a:picLocks noChangeAspect="1"/>
          </p:cNvPicPr>
          <p:nvPr/>
        </p:nvPicPr>
        <p:blipFill rotWithShape="1">
          <a:blip r:embed="rId22" cstate="email">
            <a:extLst>
              <a:ext uri="{28A0092B-C50C-407E-A947-70E740481C1C}">
                <a14:useLocalDpi xmlns:a14="http://schemas.microsoft.com/office/drawing/2010/main"/>
              </a:ext>
            </a:extLst>
          </a:blip>
          <a:srcRect/>
          <a:stretch/>
        </p:blipFill>
        <p:spPr>
          <a:xfrm>
            <a:off x="5044761" y="2089485"/>
            <a:ext cx="1089356" cy="1207414"/>
          </a:xfrm>
          <a:prstGeom prst="rect">
            <a:avLst/>
          </a:prstGeom>
        </p:spPr>
      </p:pic>
      <p:sp>
        <p:nvSpPr>
          <p:cNvPr id="78" name="TextBox 77"/>
          <p:cNvSpPr txBox="1"/>
          <p:nvPr/>
        </p:nvSpPr>
        <p:spPr>
          <a:xfrm>
            <a:off x="6980689" y="3647056"/>
            <a:ext cx="524503" cy="276999"/>
          </a:xfrm>
          <a:prstGeom prst="rect">
            <a:avLst/>
          </a:prstGeom>
          <a:noFill/>
        </p:spPr>
        <p:txBody>
          <a:bodyPr wrap="none" rtlCol="0">
            <a:spAutoFit/>
          </a:bodyPr>
          <a:lstStyle/>
          <a:p>
            <a:pPr fontAlgn="auto">
              <a:spcBef>
                <a:spcPts val="0"/>
              </a:spcBef>
              <a:spcAft>
                <a:spcPts val="0"/>
              </a:spcAft>
            </a:pPr>
            <a:r>
              <a:rPr lang="en-US" sz="1200" b="1" dirty="0">
                <a:solidFill>
                  <a:prstClr val="black"/>
                </a:solidFill>
                <a:latin typeface="Helvetica Neue"/>
                <a:cs typeface="Helvetica Neue"/>
              </a:rPr>
              <a:t>2017</a:t>
            </a:r>
          </a:p>
        </p:txBody>
      </p:sp>
      <p:pic>
        <p:nvPicPr>
          <p:cNvPr id="79" name="9DD15880-BB59-4000-B3CA-E97141CE0E54" descr="F698E504-7863-4D00-AB1D-B14C8C7F593D"/>
          <p:cNvPicPr>
            <a:picLocks noChangeAspect="1" noChangeArrowheads="1"/>
          </p:cNvPicPr>
          <p:nvPr/>
        </p:nvPicPr>
        <p:blipFill>
          <a:blip r:embed="rId23" cstate="email">
            <a:extLst>
              <a:ext uri="{28A0092B-C50C-407E-A947-70E740481C1C}">
                <a14:useLocalDpi xmlns:a14="http://schemas.microsoft.com/office/drawing/2010/main"/>
              </a:ext>
            </a:extLst>
          </a:blip>
          <a:srcRect/>
          <a:stretch>
            <a:fillRect/>
          </a:stretch>
        </p:blipFill>
        <p:spPr bwMode="auto">
          <a:xfrm>
            <a:off x="6324628" y="2101671"/>
            <a:ext cx="1207468" cy="120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14D11800-B8B6-4A31-8065-617AE0AC3826" descr="DC101679-B747-4DF4-9368-E0346030E2C8"/>
          <p:cNvPicPr>
            <a:picLocks noChangeAspect="1" noChangeArrowheads="1"/>
          </p:cNvPicPr>
          <p:nvPr/>
        </p:nvPicPr>
        <p:blipFill>
          <a:blip r:embed="rId24" cstate="email">
            <a:extLst>
              <a:ext uri="{28A0092B-C50C-407E-A947-70E740481C1C}">
                <a14:useLocalDpi xmlns:a14="http://schemas.microsoft.com/office/drawing/2010/main"/>
              </a:ext>
            </a:extLst>
          </a:blip>
          <a:srcRect/>
          <a:stretch>
            <a:fillRect/>
          </a:stretch>
        </p:blipFill>
        <p:spPr bwMode="auto">
          <a:xfrm>
            <a:off x="6255015" y="4051409"/>
            <a:ext cx="1195944" cy="119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Box 80"/>
          <p:cNvSpPr txBox="1"/>
          <p:nvPr/>
        </p:nvSpPr>
        <p:spPr>
          <a:xfrm>
            <a:off x="6316814" y="5257800"/>
            <a:ext cx="971271" cy="253916"/>
          </a:xfrm>
          <a:prstGeom prst="rect">
            <a:avLst/>
          </a:prstGeom>
          <a:noFill/>
        </p:spPr>
        <p:txBody>
          <a:bodyPr wrap="square" rtlCol="0">
            <a:spAutoFit/>
          </a:bodyPr>
          <a:lstStyle/>
          <a:p>
            <a:pPr fontAlgn="auto">
              <a:spcBef>
                <a:spcPts val="0"/>
              </a:spcBef>
              <a:spcAft>
                <a:spcPts val="0"/>
              </a:spcAft>
            </a:pPr>
            <a:r>
              <a:rPr lang="en-US" sz="1050" dirty="0">
                <a:solidFill>
                  <a:prstClr val="black"/>
                </a:solidFill>
                <a:latin typeface="Arial Nova" panose="020B0504020202020204" pitchFamily="34" charset="0"/>
                <a:ea typeface="Arial Unicode MS" panose="020B0604020202020204" pitchFamily="34" charset="-128"/>
                <a:cs typeface="Arial Unicode MS" panose="020B0604020202020204" pitchFamily="34" charset="-128"/>
              </a:rPr>
              <a:t>FFT2</a:t>
            </a:r>
          </a:p>
        </p:txBody>
      </p:sp>
      <p:sp>
        <p:nvSpPr>
          <p:cNvPr id="82" name="TextBox 81"/>
          <p:cNvSpPr txBox="1"/>
          <p:nvPr/>
        </p:nvSpPr>
        <p:spPr>
          <a:xfrm>
            <a:off x="6579531" y="1838678"/>
            <a:ext cx="882802" cy="253916"/>
          </a:xfrm>
          <a:prstGeom prst="rect">
            <a:avLst/>
          </a:prstGeom>
          <a:noFill/>
        </p:spPr>
        <p:txBody>
          <a:bodyPr wrap="square" rtlCol="0">
            <a:spAutoFit/>
          </a:bodyPr>
          <a:lstStyle/>
          <a:p>
            <a:pPr fontAlgn="auto">
              <a:spcBef>
                <a:spcPts val="0"/>
              </a:spcBef>
              <a:spcAft>
                <a:spcPts val="0"/>
              </a:spcAft>
            </a:pPr>
            <a:r>
              <a:rPr lang="en-US" sz="1050" dirty="0">
                <a:solidFill>
                  <a:prstClr val="black"/>
                </a:solidFill>
                <a:latin typeface="Arial Nova" panose="020B0504020202020204" pitchFamily="34" charset="0"/>
                <a:ea typeface="Arial Unicode MS" panose="020B0604020202020204" pitchFamily="34" charset="-128"/>
                <a:cs typeface="Arial Unicode MS" panose="020B0604020202020204" pitchFamily="34" charset="-128"/>
              </a:rPr>
              <a:t>CraftP1</a:t>
            </a:r>
          </a:p>
        </p:txBody>
      </p:sp>
      <p:sp>
        <p:nvSpPr>
          <p:cNvPr id="83" name="TextBox 82"/>
          <p:cNvSpPr txBox="1"/>
          <p:nvPr/>
        </p:nvSpPr>
        <p:spPr>
          <a:xfrm>
            <a:off x="1685481" y="5830379"/>
            <a:ext cx="6652421" cy="415498"/>
          </a:xfrm>
          <a:prstGeom prst="rect">
            <a:avLst/>
          </a:prstGeom>
          <a:noFill/>
        </p:spPr>
        <p:txBody>
          <a:bodyPr wrap="square" rtlCol="0">
            <a:spAutoFit/>
          </a:bodyPr>
          <a:lstStyle/>
          <a:p>
            <a:pPr fontAlgn="auto">
              <a:spcBef>
                <a:spcPts val="0"/>
              </a:spcBef>
              <a:spcAft>
                <a:spcPts val="0"/>
              </a:spcAft>
            </a:pPr>
            <a:r>
              <a:rPr lang="en-US" sz="1050" dirty="0">
                <a:solidFill>
                  <a:prstClr val="black"/>
                </a:solidFill>
                <a:latin typeface="Helvetica Neue"/>
                <a:cs typeface="Helvetica Neue"/>
              </a:rPr>
              <a:t>Raven, Hurricane: ST 28nm FDSOI, SWERVE: TSMC 28nm EOS: IBM 45nm SOI, CRAFT: 16nm TSMC, Beagle, Hydra: Intel 22FFL </a:t>
            </a:r>
          </a:p>
        </p:txBody>
      </p:sp>
      <p:cxnSp>
        <p:nvCxnSpPr>
          <p:cNvPr id="84" name="Straight Arrow Connector 83"/>
          <p:cNvCxnSpPr/>
          <p:nvPr/>
        </p:nvCxnSpPr>
        <p:spPr bwMode="auto">
          <a:xfrm>
            <a:off x="5081445" y="1476453"/>
            <a:ext cx="5650070" cy="0"/>
          </a:xfrm>
          <a:prstGeom prst="straightConnector1">
            <a:avLst/>
          </a:prstGeom>
          <a:noFill/>
          <a:ln w="22225">
            <a:solidFill>
              <a:sysClr val="windowText" lastClr="000000"/>
            </a:solidFill>
            <a:round/>
            <a:headEnd/>
            <a:tailEnd type="triangle"/>
          </a:ln>
          <a:extLst>
            <a:ext uri="{909E8E84-426E-40DD-AFC4-6F175D3DCCD1}">
              <a14:hiddenFill xmlns:a14="http://schemas.microsoft.com/office/drawing/2010/main">
                <a:noFill/>
              </a14:hiddenFill>
            </a:ext>
          </a:extLst>
        </p:spPr>
      </p:cxnSp>
      <p:sp>
        <p:nvSpPr>
          <p:cNvPr id="85" name="TextBox 84"/>
          <p:cNvSpPr txBox="1"/>
          <p:nvPr/>
        </p:nvSpPr>
        <p:spPr>
          <a:xfrm>
            <a:off x="5860360" y="1268760"/>
            <a:ext cx="1180745" cy="253916"/>
          </a:xfrm>
          <a:prstGeom prst="rect">
            <a:avLst/>
          </a:prstGeom>
          <a:noFill/>
        </p:spPr>
        <p:txBody>
          <a:bodyPr wrap="square" rtlCol="0">
            <a:spAutoFit/>
          </a:bodyPr>
          <a:lstStyle/>
          <a:p>
            <a:pPr fontAlgn="auto">
              <a:spcBef>
                <a:spcPts val="0"/>
              </a:spcBef>
              <a:spcAft>
                <a:spcPts val="0"/>
              </a:spcAft>
            </a:pPr>
            <a:r>
              <a:rPr lang="en-US" sz="1050" dirty="0">
                <a:solidFill>
                  <a:prstClr val="black"/>
                </a:solidFill>
                <a:latin typeface="Arial Nova" panose="020B0504020202020204" pitchFamily="34" charset="0"/>
                <a:ea typeface="Arial Unicode MS" panose="020B0604020202020204" pitchFamily="34" charset="-128"/>
                <a:cs typeface="Arial Unicode MS" panose="020B0604020202020204" pitchFamily="34" charset="-128"/>
              </a:rPr>
              <a:t>Chisel3+BAG2</a:t>
            </a:r>
          </a:p>
        </p:txBody>
      </p:sp>
      <p:sp>
        <p:nvSpPr>
          <p:cNvPr id="88" name="TextBox 87"/>
          <p:cNvSpPr txBox="1"/>
          <p:nvPr/>
        </p:nvSpPr>
        <p:spPr>
          <a:xfrm>
            <a:off x="7907747" y="1806941"/>
            <a:ext cx="923666" cy="253916"/>
          </a:xfrm>
          <a:prstGeom prst="rect">
            <a:avLst/>
          </a:prstGeom>
          <a:noFill/>
        </p:spPr>
        <p:txBody>
          <a:bodyPr wrap="square" rtlCol="0">
            <a:spAutoFit/>
          </a:bodyPr>
          <a:lstStyle/>
          <a:p>
            <a:pPr fontAlgn="auto">
              <a:spcBef>
                <a:spcPts val="0"/>
              </a:spcBef>
              <a:spcAft>
                <a:spcPts val="0"/>
              </a:spcAft>
            </a:pPr>
            <a:r>
              <a:rPr lang="en-US" sz="1050" dirty="0">
                <a:solidFill>
                  <a:prstClr val="black"/>
                </a:solidFill>
                <a:latin typeface="Arial Nova" panose="020B0504020202020204" pitchFamily="34" charset="0"/>
                <a:ea typeface="Arial Unicode MS" panose="020B0604020202020204" pitchFamily="34" charset="-128"/>
                <a:cs typeface="Arial Unicode MS" panose="020B0604020202020204" pitchFamily="34" charset="-128"/>
              </a:rPr>
              <a:t>EAGLE</a:t>
            </a:r>
          </a:p>
        </p:txBody>
      </p:sp>
      <p:cxnSp>
        <p:nvCxnSpPr>
          <p:cNvPr id="89" name="Straight Arrow Connector 88"/>
          <p:cNvCxnSpPr/>
          <p:nvPr/>
        </p:nvCxnSpPr>
        <p:spPr>
          <a:xfrm>
            <a:off x="7220657" y="3355940"/>
            <a:ext cx="367358" cy="258572"/>
          </a:xfrm>
          <a:prstGeom prst="straightConnector1">
            <a:avLst/>
          </a:prstGeom>
          <a:noFill/>
          <a:ln w="38100" cap="flat" cmpd="sng" algn="ctr">
            <a:solidFill>
              <a:srgbClr val="FF0000"/>
            </a:solidFill>
            <a:prstDash val="solid"/>
            <a:headEnd type="oval"/>
            <a:tailEnd type="oval" w="med" len="med"/>
          </a:ln>
          <a:effectLst/>
        </p:spPr>
      </p:cxnSp>
      <p:cxnSp>
        <p:nvCxnSpPr>
          <p:cNvPr id="90" name="Straight Arrow Connector 89"/>
          <p:cNvCxnSpPr/>
          <p:nvPr/>
        </p:nvCxnSpPr>
        <p:spPr>
          <a:xfrm flipV="1">
            <a:off x="7264008" y="3677534"/>
            <a:ext cx="324006" cy="349254"/>
          </a:xfrm>
          <a:prstGeom prst="straightConnector1">
            <a:avLst/>
          </a:prstGeom>
          <a:noFill/>
          <a:ln w="38100" cap="flat" cmpd="sng" algn="ctr">
            <a:solidFill>
              <a:srgbClr val="FF0000"/>
            </a:solidFill>
            <a:prstDash val="solid"/>
            <a:headEnd type="oval"/>
            <a:tailEnd type="oval" w="med" len="med"/>
          </a:ln>
          <a:effectLst/>
        </p:spPr>
      </p:cxnSp>
      <p:sp>
        <p:nvSpPr>
          <p:cNvPr id="93" name="TextBox 92"/>
          <p:cNvSpPr txBox="1"/>
          <p:nvPr/>
        </p:nvSpPr>
        <p:spPr>
          <a:xfrm>
            <a:off x="8271797" y="3647056"/>
            <a:ext cx="524503" cy="276999"/>
          </a:xfrm>
          <a:prstGeom prst="rect">
            <a:avLst/>
          </a:prstGeom>
          <a:noFill/>
        </p:spPr>
        <p:txBody>
          <a:bodyPr wrap="none" rtlCol="0">
            <a:spAutoFit/>
          </a:bodyPr>
          <a:lstStyle/>
          <a:p>
            <a:pPr fontAlgn="auto">
              <a:spcBef>
                <a:spcPts val="0"/>
              </a:spcBef>
              <a:spcAft>
                <a:spcPts val="0"/>
              </a:spcAft>
            </a:pPr>
            <a:r>
              <a:rPr lang="en-US" sz="1200" b="1" dirty="0">
                <a:solidFill>
                  <a:prstClr val="black"/>
                </a:solidFill>
                <a:latin typeface="Helvetica Neue"/>
                <a:cs typeface="Helvetica Neue"/>
              </a:rPr>
              <a:t>2018</a:t>
            </a:r>
          </a:p>
        </p:txBody>
      </p:sp>
      <p:sp>
        <p:nvSpPr>
          <p:cNvPr id="97" name="TextBox 96"/>
          <p:cNvSpPr txBox="1"/>
          <p:nvPr/>
        </p:nvSpPr>
        <p:spPr>
          <a:xfrm>
            <a:off x="7907748" y="4837666"/>
            <a:ext cx="523617" cy="253916"/>
          </a:xfrm>
          <a:prstGeom prst="rect">
            <a:avLst/>
          </a:prstGeom>
          <a:noFill/>
        </p:spPr>
        <p:txBody>
          <a:bodyPr wrap="square" rtlCol="0">
            <a:spAutoFit/>
          </a:bodyPr>
          <a:lstStyle/>
          <a:p>
            <a:pPr fontAlgn="auto">
              <a:spcBef>
                <a:spcPts val="0"/>
              </a:spcBef>
              <a:spcAft>
                <a:spcPts val="0"/>
              </a:spcAft>
            </a:pPr>
            <a:r>
              <a:rPr lang="en-US" sz="1050" dirty="0">
                <a:solidFill>
                  <a:prstClr val="black"/>
                </a:solidFill>
                <a:latin typeface="Arial Nova" panose="020B0504020202020204" pitchFamily="34" charset="0"/>
                <a:ea typeface="Arial Unicode MS" panose="020B0604020202020204" pitchFamily="34" charset="-128"/>
                <a:cs typeface="Arial Unicode MS" panose="020B0604020202020204" pitchFamily="34" charset="-128"/>
              </a:rPr>
              <a:t>AI</a:t>
            </a:r>
          </a:p>
        </p:txBody>
      </p:sp>
      <p:sp>
        <p:nvSpPr>
          <p:cNvPr id="2" name="Title 1"/>
          <p:cNvSpPr>
            <a:spLocks noGrp="1"/>
          </p:cNvSpPr>
          <p:nvPr>
            <p:ph type="title"/>
          </p:nvPr>
        </p:nvSpPr>
        <p:spPr>
          <a:xfrm>
            <a:off x="793530" y="395289"/>
            <a:ext cx="10433039" cy="547687"/>
          </a:xfrm>
        </p:spPr>
        <p:txBody>
          <a:bodyPr>
            <a:normAutofit fontScale="90000"/>
          </a:bodyPr>
          <a:lstStyle/>
          <a:p>
            <a:r>
              <a:rPr lang="en-US" dirty="0" err="1"/>
              <a:t>Chisel+BAG-Generated</a:t>
            </a:r>
            <a:r>
              <a:rPr lang="en-US" dirty="0"/>
              <a:t> RISC-V Chips</a:t>
            </a:r>
          </a:p>
        </p:txBody>
      </p:sp>
      <p:cxnSp>
        <p:nvCxnSpPr>
          <p:cNvPr id="77" name="Straight Arrow Connector 76"/>
          <p:cNvCxnSpPr>
            <a:stCxn id="76" idx="2"/>
            <a:endCxn id="73" idx="2"/>
          </p:cNvCxnSpPr>
          <p:nvPr/>
        </p:nvCxnSpPr>
        <p:spPr>
          <a:xfrm>
            <a:off x="5589441" y="3296898"/>
            <a:ext cx="1499801" cy="299812"/>
          </a:xfrm>
          <a:prstGeom prst="straightConnector1">
            <a:avLst/>
          </a:prstGeom>
          <a:noFill/>
          <a:ln w="38100" cap="flat" cmpd="sng" algn="ctr">
            <a:solidFill>
              <a:srgbClr val="FF0000"/>
            </a:solidFill>
            <a:prstDash val="solid"/>
            <a:headEnd type="oval"/>
            <a:tailEnd type="oval" w="med" len="med"/>
          </a:ln>
          <a:effectLst/>
        </p:spPr>
      </p:cxnSp>
      <p:sp>
        <p:nvSpPr>
          <p:cNvPr id="105" name="TextBox 104"/>
          <p:cNvSpPr txBox="1"/>
          <p:nvPr/>
        </p:nvSpPr>
        <p:spPr>
          <a:xfrm>
            <a:off x="9067440" y="3642372"/>
            <a:ext cx="524503" cy="276999"/>
          </a:xfrm>
          <a:prstGeom prst="rect">
            <a:avLst/>
          </a:prstGeom>
          <a:noFill/>
        </p:spPr>
        <p:txBody>
          <a:bodyPr wrap="none" rtlCol="0">
            <a:spAutoFit/>
          </a:bodyPr>
          <a:lstStyle/>
          <a:p>
            <a:pPr fontAlgn="auto">
              <a:spcBef>
                <a:spcPts val="0"/>
              </a:spcBef>
              <a:spcAft>
                <a:spcPts val="0"/>
              </a:spcAft>
            </a:pPr>
            <a:r>
              <a:rPr lang="en-US" sz="1200" b="1" dirty="0">
                <a:solidFill>
                  <a:prstClr val="black"/>
                </a:solidFill>
                <a:latin typeface="Helvetica Neue"/>
                <a:cs typeface="Helvetica Neue"/>
              </a:rPr>
              <a:t>2019</a:t>
            </a:r>
          </a:p>
        </p:txBody>
      </p:sp>
      <p:cxnSp>
        <p:nvCxnSpPr>
          <p:cNvPr id="109" name="Straight Arrow Connector 108"/>
          <p:cNvCxnSpPr/>
          <p:nvPr/>
        </p:nvCxnSpPr>
        <p:spPr>
          <a:xfrm>
            <a:off x="8158912" y="3293985"/>
            <a:ext cx="284137" cy="315878"/>
          </a:xfrm>
          <a:prstGeom prst="straightConnector1">
            <a:avLst/>
          </a:prstGeom>
          <a:noFill/>
          <a:ln w="38100" cap="flat" cmpd="sng" algn="ctr">
            <a:solidFill>
              <a:srgbClr val="FF0000"/>
            </a:solidFill>
            <a:prstDash val="solid"/>
            <a:headEnd type="oval"/>
            <a:tailEnd type="oval" w="med" len="med"/>
          </a:ln>
          <a:effectLst/>
        </p:spPr>
      </p:cxnSp>
      <p:sp>
        <p:nvSpPr>
          <p:cNvPr id="110" name="TextBox 109"/>
          <p:cNvSpPr txBox="1"/>
          <p:nvPr/>
        </p:nvSpPr>
        <p:spPr>
          <a:xfrm>
            <a:off x="9312794" y="1464894"/>
            <a:ext cx="653636" cy="253916"/>
          </a:xfrm>
          <a:prstGeom prst="rect">
            <a:avLst/>
          </a:prstGeom>
          <a:noFill/>
        </p:spPr>
        <p:txBody>
          <a:bodyPr wrap="square" rtlCol="0">
            <a:spAutoFit/>
          </a:bodyPr>
          <a:lstStyle/>
          <a:p>
            <a:pPr fontAlgn="auto">
              <a:spcBef>
                <a:spcPts val="0"/>
              </a:spcBef>
              <a:spcAft>
                <a:spcPts val="0"/>
              </a:spcAft>
            </a:pPr>
            <a:r>
              <a:rPr lang="en-US" sz="1050" dirty="0">
                <a:solidFill>
                  <a:prstClr val="black"/>
                </a:solidFill>
                <a:latin typeface="Arial Nova" panose="020B0504020202020204" pitchFamily="34" charset="0"/>
                <a:ea typeface="Arial Unicode MS" panose="020B0604020202020204" pitchFamily="34" charset="-128"/>
                <a:cs typeface="Arial Unicode MS" panose="020B0604020202020204" pitchFamily="34" charset="-128"/>
              </a:rPr>
              <a:t>ADCS</a:t>
            </a:r>
          </a:p>
        </p:txBody>
      </p:sp>
      <p:cxnSp>
        <p:nvCxnSpPr>
          <p:cNvPr id="111" name="Straight Arrow Connector 110"/>
          <p:cNvCxnSpPr/>
          <p:nvPr/>
        </p:nvCxnSpPr>
        <p:spPr>
          <a:xfrm flipV="1">
            <a:off x="8039876" y="3619806"/>
            <a:ext cx="380385" cy="488387"/>
          </a:xfrm>
          <a:prstGeom prst="straightConnector1">
            <a:avLst/>
          </a:prstGeom>
          <a:noFill/>
          <a:ln w="38100" cap="flat" cmpd="sng" algn="ctr">
            <a:solidFill>
              <a:srgbClr val="FF0000"/>
            </a:solidFill>
            <a:prstDash val="solid"/>
            <a:headEnd type="oval"/>
            <a:tailEnd type="oval" w="med" len="med"/>
          </a:ln>
          <a:effectLst/>
        </p:spPr>
      </p:cxnSp>
      <p:sp>
        <p:nvSpPr>
          <p:cNvPr id="113" name="TextBox 112"/>
          <p:cNvSpPr txBox="1"/>
          <p:nvPr/>
        </p:nvSpPr>
        <p:spPr>
          <a:xfrm>
            <a:off x="8616280" y="3293985"/>
            <a:ext cx="460820" cy="276999"/>
          </a:xfrm>
          <a:prstGeom prst="rect">
            <a:avLst/>
          </a:prstGeom>
          <a:solidFill>
            <a:sysClr val="window" lastClr="FFFFFF"/>
          </a:solidFill>
        </p:spPr>
        <p:txBody>
          <a:bodyPr wrap="square" rtlCol="0">
            <a:spAutoFit/>
          </a:bodyPr>
          <a:lstStyle/>
          <a:p>
            <a:pPr fontAlgn="auto">
              <a:spcBef>
                <a:spcPts val="0"/>
              </a:spcBef>
              <a:spcAft>
                <a:spcPts val="0"/>
              </a:spcAft>
              <a:defRPr/>
            </a:pPr>
            <a:r>
              <a:rPr lang="en-US" sz="1200" kern="0" dirty="0">
                <a:solidFill>
                  <a:prstClr val="black"/>
                </a:solidFill>
                <a:latin typeface="Helvetica Neue"/>
                <a:cs typeface="Helvetica Neue"/>
              </a:rPr>
              <a:t>Mar</a:t>
            </a:r>
          </a:p>
        </p:txBody>
      </p:sp>
      <p:cxnSp>
        <p:nvCxnSpPr>
          <p:cNvPr id="116" name="Straight Arrow Connector 115"/>
          <p:cNvCxnSpPr/>
          <p:nvPr/>
        </p:nvCxnSpPr>
        <p:spPr>
          <a:xfrm flipH="1">
            <a:off x="9212960" y="3609863"/>
            <a:ext cx="927239" cy="488674"/>
          </a:xfrm>
          <a:prstGeom prst="straightConnector1">
            <a:avLst/>
          </a:prstGeom>
          <a:noFill/>
          <a:ln w="38100" cap="flat" cmpd="sng" algn="ctr">
            <a:solidFill>
              <a:srgbClr val="FF0000"/>
            </a:solidFill>
            <a:prstDash val="solid"/>
            <a:headEnd type="oval"/>
            <a:tailEnd type="oval" w="med" len="med"/>
          </a:ln>
          <a:effectLst/>
        </p:spPr>
      </p:cxnSp>
      <p:sp>
        <p:nvSpPr>
          <p:cNvPr id="120" name="TextBox 119"/>
          <p:cNvSpPr txBox="1"/>
          <p:nvPr/>
        </p:nvSpPr>
        <p:spPr>
          <a:xfrm>
            <a:off x="10572934" y="1538790"/>
            <a:ext cx="743646" cy="253916"/>
          </a:xfrm>
          <a:prstGeom prst="rect">
            <a:avLst/>
          </a:prstGeom>
          <a:noFill/>
        </p:spPr>
        <p:txBody>
          <a:bodyPr wrap="square" rtlCol="0">
            <a:spAutoFit/>
          </a:bodyPr>
          <a:lstStyle/>
          <a:p>
            <a:pPr fontAlgn="auto">
              <a:spcBef>
                <a:spcPts val="0"/>
              </a:spcBef>
              <a:spcAft>
                <a:spcPts val="0"/>
              </a:spcAft>
            </a:pPr>
            <a:r>
              <a:rPr lang="en-US" sz="1050" dirty="0">
                <a:solidFill>
                  <a:prstClr val="black"/>
                </a:solidFill>
                <a:latin typeface="Arial Nova" panose="020B0504020202020204" pitchFamily="34" charset="0"/>
                <a:ea typeface="Arial Unicode MS" panose="020B0604020202020204" pitchFamily="34" charset="-128"/>
                <a:cs typeface="Arial Unicode MS" panose="020B0604020202020204" pitchFamily="34" charset="-128"/>
              </a:rPr>
              <a:t>EAGLEX</a:t>
            </a:r>
          </a:p>
        </p:txBody>
      </p:sp>
      <p:sp>
        <p:nvSpPr>
          <p:cNvPr id="122" name="TextBox 121"/>
          <p:cNvSpPr txBox="1"/>
          <p:nvPr/>
        </p:nvSpPr>
        <p:spPr>
          <a:xfrm>
            <a:off x="8616280" y="5065294"/>
            <a:ext cx="552639" cy="253916"/>
          </a:xfrm>
          <a:prstGeom prst="rect">
            <a:avLst/>
          </a:prstGeom>
          <a:noFill/>
        </p:spPr>
        <p:txBody>
          <a:bodyPr wrap="square" rtlCol="0">
            <a:spAutoFit/>
          </a:bodyPr>
          <a:lstStyle/>
          <a:p>
            <a:pPr fontAlgn="auto">
              <a:spcBef>
                <a:spcPts val="0"/>
              </a:spcBef>
              <a:spcAft>
                <a:spcPts val="0"/>
              </a:spcAft>
            </a:pPr>
            <a:r>
              <a:rPr lang="en-US" sz="1050" dirty="0">
                <a:solidFill>
                  <a:prstClr val="black"/>
                </a:solidFill>
                <a:latin typeface="Arial Nova" panose="020B0504020202020204" pitchFamily="34" charset="0"/>
                <a:ea typeface="Arial Unicode MS" panose="020B0604020202020204" pitchFamily="34" charset="-128"/>
                <a:cs typeface="Arial Unicode MS" panose="020B0604020202020204" pitchFamily="34" charset="-128"/>
              </a:rPr>
              <a:t>GPS</a:t>
            </a:r>
          </a:p>
        </p:txBody>
      </p:sp>
      <p:sp>
        <p:nvSpPr>
          <p:cNvPr id="123" name="TextBox 122"/>
          <p:cNvSpPr txBox="1"/>
          <p:nvPr/>
        </p:nvSpPr>
        <p:spPr>
          <a:xfrm>
            <a:off x="8954493" y="3014156"/>
            <a:ext cx="694094" cy="253916"/>
          </a:xfrm>
          <a:prstGeom prst="rect">
            <a:avLst/>
          </a:prstGeom>
          <a:noFill/>
        </p:spPr>
        <p:txBody>
          <a:bodyPr wrap="square" rtlCol="0">
            <a:spAutoFit/>
          </a:bodyPr>
          <a:lstStyle/>
          <a:p>
            <a:pPr fontAlgn="auto">
              <a:spcBef>
                <a:spcPts val="0"/>
              </a:spcBef>
              <a:spcAft>
                <a:spcPts val="0"/>
              </a:spcAft>
            </a:pPr>
            <a:r>
              <a:rPr lang="en-US" sz="1050" dirty="0">
                <a:solidFill>
                  <a:prstClr val="black"/>
                </a:solidFill>
                <a:latin typeface="Arial Nova" panose="020B0504020202020204" pitchFamily="34" charset="0"/>
                <a:ea typeface="Arial Unicode MS" panose="020B0604020202020204" pitchFamily="34" charset="-128"/>
                <a:cs typeface="Arial Unicode MS" panose="020B0604020202020204" pitchFamily="34" charset="-128"/>
              </a:rPr>
              <a:t>FADER</a:t>
            </a:r>
          </a:p>
        </p:txBody>
      </p:sp>
      <p:cxnSp>
        <p:nvCxnSpPr>
          <p:cNvPr id="124" name="Straight Arrow Connector 123"/>
          <p:cNvCxnSpPr/>
          <p:nvPr/>
        </p:nvCxnSpPr>
        <p:spPr>
          <a:xfrm flipH="1" flipV="1">
            <a:off x="9486197" y="2987737"/>
            <a:ext cx="645464" cy="629040"/>
          </a:xfrm>
          <a:prstGeom prst="straightConnector1">
            <a:avLst/>
          </a:prstGeom>
          <a:noFill/>
          <a:ln w="38100" cap="flat" cmpd="sng" algn="ctr">
            <a:solidFill>
              <a:srgbClr val="FF0000"/>
            </a:solidFill>
            <a:prstDash val="solid"/>
            <a:headEnd type="oval"/>
            <a:tailEnd type="oval" w="med" len="med"/>
          </a:ln>
          <a:effectLst/>
        </p:spPr>
      </p:cxnSp>
      <p:cxnSp>
        <p:nvCxnSpPr>
          <p:cNvPr id="130" name="Straight Arrow Connector 129"/>
          <p:cNvCxnSpPr/>
          <p:nvPr/>
        </p:nvCxnSpPr>
        <p:spPr>
          <a:xfrm flipV="1">
            <a:off x="10150832" y="3315668"/>
            <a:ext cx="766691" cy="284252"/>
          </a:xfrm>
          <a:prstGeom prst="straightConnector1">
            <a:avLst/>
          </a:prstGeom>
          <a:noFill/>
          <a:ln w="38100" cap="flat" cmpd="sng" algn="ctr">
            <a:solidFill>
              <a:srgbClr val="FF0000"/>
            </a:solidFill>
            <a:prstDash val="solid"/>
            <a:headEnd type="oval"/>
            <a:tailEnd type="oval" w="med" len="med"/>
          </a:ln>
          <a:effectLst/>
        </p:spPr>
      </p:cxnSp>
      <p:cxnSp>
        <p:nvCxnSpPr>
          <p:cNvPr id="135" name="Straight Arrow Connector 134"/>
          <p:cNvCxnSpPr/>
          <p:nvPr/>
        </p:nvCxnSpPr>
        <p:spPr bwMode="auto">
          <a:xfrm>
            <a:off x="2287229" y="1808820"/>
            <a:ext cx="3967786" cy="0"/>
          </a:xfrm>
          <a:prstGeom prst="straightConnector1">
            <a:avLst/>
          </a:prstGeom>
          <a:noFill/>
          <a:ln w="22225">
            <a:solidFill>
              <a:sysClr val="windowText" lastClr="000000"/>
            </a:solidFill>
            <a:round/>
            <a:headEnd/>
            <a:tailEnd type="triangle"/>
          </a:ln>
          <a:extLst>
            <a:ext uri="{909E8E84-426E-40DD-AFC4-6F175D3DCCD1}">
              <a14:hiddenFill xmlns:a14="http://schemas.microsoft.com/office/drawing/2010/main">
                <a:noFill/>
              </a14:hiddenFill>
            </a:ext>
          </a:extLst>
        </p:spPr>
      </p:cxnSp>
      <p:sp>
        <p:nvSpPr>
          <p:cNvPr id="137" name="TextBox 136"/>
          <p:cNvSpPr txBox="1"/>
          <p:nvPr/>
        </p:nvSpPr>
        <p:spPr>
          <a:xfrm>
            <a:off x="2978301" y="1549897"/>
            <a:ext cx="1180745" cy="253916"/>
          </a:xfrm>
          <a:prstGeom prst="rect">
            <a:avLst/>
          </a:prstGeom>
          <a:noFill/>
        </p:spPr>
        <p:txBody>
          <a:bodyPr wrap="square" rtlCol="0">
            <a:spAutoFit/>
          </a:bodyPr>
          <a:lstStyle/>
          <a:p>
            <a:pPr fontAlgn="auto">
              <a:spcBef>
                <a:spcPts val="0"/>
              </a:spcBef>
              <a:spcAft>
                <a:spcPts val="0"/>
              </a:spcAft>
            </a:pPr>
            <a:r>
              <a:rPr lang="en-US" sz="1050" dirty="0">
                <a:solidFill>
                  <a:prstClr val="black"/>
                </a:solidFill>
                <a:latin typeface="Arial Nova" panose="020B0504020202020204" pitchFamily="34" charset="0"/>
                <a:ea typeface="Arial Unicode MS" panose="020B0604020202020204" pitchFamily="34" charset="-128"/>
                <a:cs typeface="Arial Unicode MS" panose="020B0604020202020204" pitchFamily="34" charset="-128"/>
              </a:rPr>
              <a:t>BAG</a:t>
            </a:r>
          </a:p>
        </p:txBody>
      </p:sp>
      <p:cxnSp>
        <p:nvCxnSpPr>
          <p:cNvPr id="138" name="Straight Arrow Connector 137"/>
          <p:cNvCxnSpPr/>
          <p:nvPr/>
        </p:nvCxnSpPr>
        <p:spPr bwMode="auto">
          <a:xfrm>
            <a:off x="2287229" y="1487521"/>
            <a:ext cx="2757532" cy="0"/>
          </a:xfrm>
          <a:prstGeom prst="straightConnector1">
            <a:avLst/>
          </a:prstGeom>
          <a:noFill/>
          <a:ln w="22225">
            <a:solidFill>
              <a:sysClr val="windowText" lastClr="000000"/>
            </a:solidFill>
            <a:round/>
            <a:headEnd/>
            <a:tailEnd type="triangle"/>
          </a:ln>
          <a:extLst>
            <a:ext uri="{909E8E84-426E-40DD-AFC4-6F175D3DCCD1}">
              <a14:hiddenFill xmlns:a14="http://schemas.microsoft.com/office/drawing/2010/main">
                <a:noFill/>
              </a14:hiddenFill>
            </a:ext>
          </a:extLst>
        </p:spPr>
      </p:cxnSp>
      <p:sp>
        <p:nvSpPr>
          <p:cNvPr id="140" name="TextBox 139"/>
          <p:cNvSpPr txBox="1"/>
          <p:nvPr/>
        </p:nvSpPr>
        <p:spPr>
          <a:xfrm>
            <a:off x="3036873" y="1261589"/>
            <a:ext cx="1180745" cy="253916"/>
          </a:xfrm>
          <a:prstGeom prst="rect">
            <a:avLst/>
          </a:prstGeom>
          <a:noFill/>
        </p:spPr>
        <p:txBody>
          <a:bodyPr wrap="square" rtlCol="0">
            <a:spAutoFit/>
          </a:bodyPr>
          <a:lstStyle/>
          <a:p>
            <a:pPr fontAlgn="auto">
              <a:spcBef>
                <a:spcPts val="0"/>
              </a:spcBef>
              <a:spcAft>
                <a:spcPts val="0"/>
              </a:spcAft>
            </a:pPr>
            <a:r>
              <a:rPr lang="en-US" sz="1050" dirty="0">
                <a:solidFill>
                  <a:prstClr val="black"/>
                </a:solidFill>
                <a:latin typeface="Arial Nova" panose="020B0504020202020204" pitchFamily="34" charset="0"/>
                <a:ea typeface="Arial Unicode MS" panose="020B0604020202020204" pitchFamily="34" charset="-128"/>
                <a:cs typeface="Arial Unicode MS" panose="020B0604020202020204" pitchFamily="34" charset="-128"/>
              </a:rPr>
              <a:t>Chisel2</a:t>
            </a:r>
          </a:p>
        </p:txBody>
      </p:sp>
      <p:sp>
        <p:nvSpPr>
          <p:cNvPr id="141" name="TextBox 140"/>
          <p:cNvSpPr txBox="1"/>
          <p:nvPr/>
        </p:nvSpPr>
        <p:spPr>
          <a:xfrm>
            <a:off x="1633835" y="1240989"/>
            <a:ext cx="1180745" cy="253916"/>
          </a:xfrm>
          <a:prstGeom prst="rect">
            <a:avLst/>
          </a:prstGeom>
          <a:noFill/>
        </p:spPr>
        <p:txBody>
          <a:bodyPr wrap="square" rtlCol="0">
            <a:spAutoFit/>
          </a:bodyPr>
          <a:lstStyle/>
          <a:p>
            <a:pPr fontAlgn="auto">
              <a:spcBef>
                <a:spcPts val="0"/>
              </a:spcBef>
              <a:spcAft>
                <a:spcPts val="0"/>
              </a:spcAft>
            </a:pPr>
            <a:r>
              <a:rPr lang="en-US" sz="1050" dirty="0">
                <a:solidFill>
                  <a:prstClr val="black"/>
                </a:solidFill>
                <a:latin typeface="Arial Nova" panose="020B0504020202020204" pitchFamily="34" charset="0"/>
                <a:ea typeface="Arial Unicode MS" panose="020B0604020202020204" pitchFamily="34" charset="-128"/>
                <a:cs typeface="Arial Unicode MS" panose="020B0604020202020204" pitchFamily="34" charset="-128"/>
              </a:rPr>
              <a:t>Chisel</a:t>
            </a:r>
          </a:p>
        </p:txBody>
      </p:sp>
      <p:cxnSp>
        <p:nvCxnSpPr>
          <p:cNvPr id="142" name="Straight Arrow Connector 141"/>
          <p:cNvCxnSpPr>
            <a:endCxn id="141" idx="2"/>
          </p:cNvCxnSpPr>
          <p:nvPr/>
        </p:nvCxnSpPr>
        <p:spPr bwMode="auto">
          <a:xfrm flipV="1">
            <a:off x="1686037" y="1494905"/>
            <a:ext cx="538171" cy="5625"/>
          </a:xfrm>
          <a:prstGeom prst="straightConnector1">
            <a:avLst/>
          </a:prstGeom>
          <a:noFill/>
          <a:ln w="22225">
            <a:solidFill>
              <a:sysClr val="windowText" lastClr="000000"/>
            </a:solidFill>
            <a:round/>
            <a:headEnd/>
            <a:tailEnd type="triangle"/>
          </a:ln>
          <a:extLst>
            <a:ext uri="{909E8E84-426E-40DD-AFC4-6F175D3DCCD1}">
              <a14:hiddenFill xmlns:a14="http://schemas.microsoft.com/office/drawing/2010/main">
                <a:noFill/>
              </a14:hiddenFill>
            </a:ext>
          </a:extLst>
        </p:spPr>
      </p:cxnSp>
      <p:cxnSp>
        <p:nvCxnSpPr>
          <p:cNvPr id="146" name="Straight Arrow Connector 145"/>
          <p:cNvCxnSpPr/>
          <p:nvPr/>
        </p:nvCxnSpPr>
        <p:spPr bwMode="auto">
          <a:xfrm flipV="1">
            <a:off x="1027331" y="1500530"/>
            <a:ext cx="538171" cy="5625"/>
          </a:xfrm>
          <a:prstGeom prst="straightConnector1">
            <a:avLst/>
          </a:prstGeom>
          <a:noFill/>
          <a:ln w="22225">
            <a:solidFill>
              <a:sysClr val="windowText" lastClr="000000"/>
            </a:solidFill>
            <a:round/>
            <a:headEnd/>
            <a:tailEnd type="triangle"/>
          </a:ln>
          <a:extLst>
            <a:ext uri="{909E8E84-426E-40DD-AFC4-6F175D3DCCD1}">
              <a14:hiddenFill xmlns:a14="http://schemas.microsoft.com/office/drawing/2010/main">
                <a:noFill/>
              </a14:hiddenFill>
            </a:ext>
          </a:extLst>
        </p:spPr>
      </p:cxnSp>
      <p:sp>
        <p:nvSpPr>
          <p:cNvPr id="147" name="TextBox 146"/>
          <p:cNvSpPr txBox="1"/>
          <p:nvPr/>
        </p:nvSpPr>
        <p:spPr>
          <a:xfrm>
            <a:off x="983658" y="1237030"/>
            <a:ext cx="1180745" cy="253916"/>
          </a:xfrm>
          <a:prstGeom prst="rect">
            <a:avLst/>
          </a:prstGeom>
          <a:noFill/>
        </p:spPr>
        <p:txBody>
          <a:bodyPr wrap="square" rtlCol="0">
            <a:spAutoFit/>
          </a:bodyPr>
          <a:lstStyle/>
          <a:p>
            <a:pPr fontAlgn="auto">
              <a:spcBef>
                <a:spcPts val="0"/>
              </a:spcBef>
              <a:spcAft>
                <a:spcPts val="0"/>
              </a:spcAft>
            </a:pPr>
            <a:r>
              <a:rPr lang="en-US" sz="1050" dirty="0">
                <a:solidFill>
                  <a:prstClr val="black"/>
                </a:solidFill>
                <a:latin typeface="Arial Nova" panose="020B0504020202020204" pitchFamily="34" charset="0"/>
                <a:ea typeface="Arial Unicode MS" panose="020B0604020202020204" pitchFamily="34" charset="-128"/>
                <a:cs typeface="Arial Unicode MS" panose="020B0604020202020204" pitchFamily="34" charset="-128"/>
              </a:rPr>
              <a:t>Verilog</a:t>
            </a:r>
          </a:p>
        </p:txBody>
      </p:sp>
      <p:sp>
        <p:nvSpPr>
          <p:cNvPr id="125" name="TextBox 124"/>
          <p:cNvSpPr txBox="1"/>
          <p:nvPr/>
        </p:nvSpPr>
        <p:spPr>
          <a:xfrm>
            <a:off x="9845745" y="4663179"/>
            <a:ext cx="602377" cy="213585"/>
          </a:xfrm>
          <a:prstGeom prst="rect">
            <a:avLst/>
          </a:prstGeom>
          <a:noFill/>
        </p:spPr>
        <p:txBody>
          <a:bodyPr wrap="square" rtlCol="0">
            <a:spAutoFit/>
          </a:bodyPr>
          <a:lstStyle/>
          <a:p>
            <a:pPr fontAlgn="auto">
              <a:spcBef>
                <a:spcPts val="0"/>
              </a:spcBef>
              <a:spcAft>
                <a:spcPts val="0"/>
              </a:spcAft>
            </a:pPr>
            <a:r>
              <a:rPr lang="en-US" sz="788" dirty="0">
                <a:solidFill>
                  <a:prstClr val="black"/>
                </a:solidFill>
                <a:latin typeface="Arial Nova" panose="020B0504020202020204" pitchFamily="34" charset="0"/>
                <a:ea typeface="Arial Unicode MS" panose="020B0604020202020204" pitchFamily="34" charset="-128"/>
                <a:cs typeface="Arial Unicode MS" panose="020B0604020202020204" pitchFamily="34" charset="-128"/>
              </a:rPr>
              <a:t>BEAGLE</a:t>
            </a:r>
          </a:p>
        </p:txBody>
      </p:sp>
      <p:cxnSp>
        <p:nvCxnSpPr>
          <p:cNvPr id="126" name="Straight Arrow Connector 125"/>
          <p:cNvCxnSpPr>
            <a:endCxn id="121" idx="0"/>
          </p:cNvCxnSpPr>
          <p:nvPr/>
        </p:nvCxnSpPr>
        <p:spPr>
          <a:xfrm flipH="1">
            <a:off x="10093627" y="3660427"/>
            <a:ext cx="325932" cy="328146"/>
          </a:xfrm>
          <a:prstGeom prst="straightConnector1">
            <a:avLst/>
          </a:prstGeom>
          <a:noFill/>
          <a:ln w="38100" cap="flat" cmpd="sng" algn="ctr">
            <a:solidFill>
              <a:srgbClr val="FF0000"/>
            </a:solidFill>
            <a:prstDash val="solid"/>
            <a:headEnd type="oval"/>
            <a:tailEnd type="oval" w="med" len="med"/>
          </a:ln>
          <a:effectLst/>
        </p:spPr>
      </p:cxnSp>
      <p:cxnSp>
        <p:nvCxnSpPr>
          <p:cNvPr id="128" name="Straight Arrow Connector 127"/>
          <p:cNvCxnSpPr>
            <a:endCxn id="127" idx="0"/>
          </p:cNvCxnSpPr>
          <p:nvPr/>
        </p:nvCxnSpPr>
        <p:spPr>
          <a:xfrm>
            <a:off x="10757014" y="3670933"/>
            <a:ext cx="100867" cy="300632"/>
          </a:xfrm>
          <a:prstGeom prst="straightConnector1">
            <a:avLst/>
          </a:prstGeom>
          <a:noFill/>
          <a:ln w="38100" cap="flat" cmpd="sng" algn="ctr">
            <a:solidFill>
              <a:srgbClr val="FF0000"/>
            </a:solidFill>
            <a:prstDash val="solid"/>
            <a:headEnd type="oval"/>
            <a:tailEnd type="oval" w="med" len="med"/>
          </a:ln>
          <a:effectLst/>
        </p:spPr>
      </p:cxnSp>
      <p:sp>
        <p:nvSpPr>
          <p:cNvPr id="129" name="TextBox 128"/>
          <p:cNvSpPr txBox="1"/>
          <p:nvPr/>
        </p:nvSpPr>
        <p:spPr>
          <a:xfrm>
            <a:off x="9793046" y="3678764"/>
            <a:ext cx="524503" cy="276999"/>
          </a:xfrm>
          <a:prstGeom prst="rect">
            <a:avLst/>
          </a:prstGeom>
          <a:noFill/>
        </p:spPr>
        <p:txBody>
          <a:bodyPr wrap="none" rtlCol="0">
            <a:spAutoFit/>
          </a:bodyPr>
          <a:lstStyle/>
          <a:p>
            <a:pPr fontAlgn="auto">
              <a:spcBef>
                <a:spcPts val="0"/>
              </a:spcBef>
              <a:spcAft>
                <a:spcPts val="0"/>
              </a:spcAft>
            </a:pPr>
            <a:r>
              <a:rPr lang="en-US" sz="1200" b="1" dirty="0">
                <a:solidFill>
                  <a:prstClr val="black"/>
                </a:solidFill>
                <a:latin typeface="Helvetica Neue"/>
                <a:cs typeface="Helvetica Neue"/>
              </a:rPr>
              <a:t>2020</a:t>
            </a:r>
          </a:p>
        </p:txBody>
      </p:sp>
      <p:sp>
        <p:nvSpPr>
          <p:cNvPr id="134" name="TextBox 133"/>
          <p:cNvSpPr txBox="1"/>
          <p:nvPr/>
        </p:nvSpPr>
        <p:spPr>
          <a:xfrm>
            <a:off x="10534177" y="5417832"/>
            <a:ext cx="602377" cy="213585"/>
          </a:xfrm>
          <a:prstGeom prst="rect">
            <a:avLst/>
          </a:prstGeom>
          <a:noFill/>
        </p:spPr>
        <p:txBody>
          <a:bodyPr wrap="square" rtlCol="0">
            <a:spAutoFit/>
          </a:bodyPr>
          <a:lstStyle/>
          <a:p>
            <a:pPr fontAlgn="auto">
              <a:spcBef>
                <a:spcPts val="0"/>
              </a:spcBef>
              <a:spcAft>
                <a:spcPts val="0"/>
              </a:spcAft>
            </a:pPr>
            <a:r>
              <a:rPr lang="en-US" sz="788" dirty="0">
                <a:solidFill>
                  <a:prstClr val="black"/>
                </a:solidFill>
                <a:latin typeface="Arial Nova" panose="020B0504020202020204" pitchFamily="34" charset="0"/>
                <a:ea typeface="Arial Unicode MS" panose="020B0604020202020204" pitchFamily="34" charset="-128"/>
                <a:cs typeface="Arial Unicode MS" panose="020B0604020202020204" pitchFamily="34" charset="-128"/>
              </a:rPr>
              <a:t>HYDRA</a:t>
            </a:r>
          </a:p>
        </p:txBody>
      </p:sp>
    </p:spTree>
    <p:extLst>
      <p:ext uri="{BB962C8B-B14F-4D97-AF65-F5344CB8AC3E}">
        <p14:creationId xmlns:p14="http://schemas.microsoft.com/office/powerpoint/2010/main" val="1151873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F664D-DF4C-4C2B-A95B-D6B306C6A3BF}"/>
              </a:ext>
            </a:extLst>
          </p:cNvPr>
          <p:cNvSpPr>
            <a:spLocks noGrp="1"/>
          </p:cNvSpPr>
          <p:nvPr>
            <p:ph type="title"/>
          </p:nvPr>
        </p:nvSpPr>
        <p:spPr/>
        <p:txBody>
          <a:bodyPr>
            <a:normAutofit/>
          </a:bodyPr>
          <a:lstStyle/>
          <a:p>
            <a:r>
              <a:rPr lang="en-US" sz="3200" dirty="0"/>
              <a:t>We Have Generated a Lot of Stuff!</a:t>
            </a:r>
          </a:p>
        </p:txBody>
      </p:sp>
      <p:sp>
        <p:nvSpPr>
          <p:cNvPr id="3" name="Content Placeholder 2">
            <a:extLst>
              <a:ext uri="{FF2B5EF4-FFF2-40B4-BE49-F238E27FC236}">
                <a16:creationId xmlns:a16="http://schemas.microsoft.com/office/drawing/2014/main" id="{A85771C5-342E-4903-93CB-A2C102ED2AFD}"/>
              </a:ext>
            </a:extLst>
          </p:cNvPr>
          <p:cNvSpPr>
            <a:spLocks noGrp="1"/>
          </p:cNvSpPr>
          <p:nvPr>
            <p:ph idx="1"/>
          </p:nvPr>
        </p:nvSpPr>
        <p:spPr>
          <a:xfrm>
            <a:off x="195649" y="1201004"/>
            <a:ext cx="11778048" cy="4958680"/>
          </a:xfrm>
        </p:spPr>
        <p:txBody>
          <a:bodyPr vert="horz" lIns="91440" tIns="45720" rIns="91440" bIns="45720" rtlCol="0" anchor="t">
            <a:normAutofit/>
          </a:bodyPr>
          <a:lstStyle/>
          <a:p>
            <a:r>
              <a:rPr lang="en-US" dirty="0"/>
              <a:t>Many open source components:</a:t>
            </a:r>
          </a:p>
        </p:txBody>
      </p:sp>
      <p:sp>
        <p:nvSpPr>
          <p:cNvPr id="26" name="Content Placeholder 2">
            <a:extLst>
              <a:ext uri="{FF2B5EF4-FFF2-40B4-BE49-F238E27FC236}">
                <a16:creationId xmlns:a16="http://schemas.microsoft.com/office/drawing/2014/main" id="{3FDC1AEC-943D-45D6-984A-ACEC55D76BF8}"/>
              </a:ext>
            </a:extLst>
          </p:cNvPr>
          <p:cNvSpPr txBox="1">
            <a:spLocks/>
          </p:cNvSpPr>
          <p:nvPr/>
        </p:nvSpPr>
        <p:spPr>
          <a:xfrm>
            <a:off x="1080390" y="5263324"/>
            <a:ext cx="10118558" cy="153546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dirty="0"/>
              <a:t>Goal: </a:t>
            </a:r>
            <a:r>
              <a:rPr lang="en-US" sz="2400" dirty="0"/>
              <a:t>Make it easy for small teams to </a:t>
            </a:r>
            <a:br>
              <a:rPr lang="en-US" sz="2400" dirty="0"/>
            </a:br>
            <a:r>
              <a:rPr lang="en-US" sz="2400" b="1" dirty="0"/>
              <a:t>design, integrate, simulate, </a:t>
            </a:r>
            <a:br>
              <a:rPr lang="en-US" sz="2400" b="1" dirty="0"/>
            </a:br>
            <a:r>
              <a:rPr lang="en-US" sz="2400" b="1" dirty="0"/>
              <a:t>validate workload performance </a:t>
            </a:r>
            <a:r>
              <a:rPr lang="en-US" sz="2400" dirty="0"/>
              <a:t>and </a:t>
            </a:r>
            <a:r>
              <a:rPr lang="en-US" sz="2400" b="1" dirty="0"/>
              <a:t>tape-out </a:t>
            </a:r>
            <a:r>
              <a:rPr lang="en-US" sz="2400" dirty="0"/>
              <a:t>a custom </a:t>
            </a:r>
            <a:r>
              <a:rPr lang="en-US" sz="2400" dirty="0" err="1"/>
              <a:t>SoC</a:t>
            </a:r>
            <a:endParaRPr lang="en-US" sz="2400" dirty="0"/>
          </a:p>
        </p:txBody>
      </p:sp>
      <p:sp>
        <p:nvSpPr>
          <p:cNvPr id="22" name="Rectangle 21">
            <a:extLst>
              <a:ext uri="{FF2B5EF4-FFF2-40B4-BE49-F238E27FC236}">
                <a16:creationId xmlns:a16="http://schemas.microsoft.com/office/drawing/2014/main" id="{25344ECB-45AF-4472-9B2E-11B29C07F343}"/>
              </a:ext>
            </a:extLst>
          </p:cNvPr>
          <p:cNvSpPr/>
          <p:nvPr/>
        </p:nvSpPr>
        <p:spPr>
          <a:xfrm>
            <a:off x="1180103" y="1708316"/>
            <a:ext cx="1892921" cy="805397"/>
          </a:xfrm>
          <a:prstGeom prst="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Chisel</a:t>
            </a:r>
          </a:p>
        </p:txBody>
      </p:sp>
      <p:sp>
        <p:nvSpPr>
          <p:cNvPr id="23" name="Rectangle 22">
            <a:extLst>
              <a:ext uri="{FF2B5EF4-FFF2-40B4-BE49-F238E27FC236}">
                <a16:creationId xmlns:a16="http://schemas.microsoft.com/office/drawing/2014/main" id="{5DDCEF50-4103-4595-B2BD-3A099E0F2438}"/>
              </a:ext>
            </a:extLst>
          </p:cNvPr>
          <p:cNvSpPr/>
          <p:nvPr/>
        </p:nvSpPr>
        <p:spPr>
          <a:xfrm>
            <a:off x="993779" y="2703253"/>
            <a:ext cx="1892921" cy="805397"/>
          </a:xfrm>
          <a:prstGeom prst="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FIRRTL</a:t>
            </a:r>
          </a:p>
        </p:txBody>
      </p:sp>
      <p:sp>
        <p:nvSpPr>
          <p:cNvPr id="24" name="Rectangle 23">
            <a:extLst>
              <a:ext uri="{FF2B5EF4-FFF2-40B4-BE49-F238E27FC236}">
                <a16:creationId xmlns:a16="http://schemas.microsoft.com/office/drawing/2014/main" id="{DBC5A7BE-DFE4-40C1-969C-307E8DAFF811}"/>
              </a:ext>
            </a:extLst>
          </p:cNvPr>
          <p:cNvSpPr/>
          <p:nvPr/>
        </p:nvSpPr>
        <p:spPr>
          <a:xfrm>
            <a:off x="666478" y="3726778"/>
            <a:ext cx="1892921" cy="805397"/>
          </a:xfrm>
          <a:prstGeom prst="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RISC-V</a:t>
            </a:r>
          </a:p>
        </p:txBody>
      </p:sp>
      <p:sp>
        <p:nvSpPr>
          <p:cNvPr id="29" name="Rectangle 28">
            <a:extLst>
              <a:ext uri="{FF2B5EF4-FFF2-40B4-BE49-F238E27FC236}">
                <a16:creationId xmlns:a16="http://schemas.microsoft.com/office/drawing/2014/main" id="{C9072391-9848-4E7F-AD09-CF27EADA1F7B}"/>
              </a:ext>
            </a:extLst>
          </p:cNvPr>
          <p:cNvSpPr/>
          <p:nvPr/>
        </p:nvSpPr>
        <p:spPr>
          <a:xfrm>
            <a:off x="3198697" y="2620693"/>
            <a:ext cx="1892921" cy="805397"/>
          </a:xfrm>
          <a:prstGeom prst="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Rocket Core</a:t>
            </a:r>
          </a:p>
        </p:txBody>
      </p:sp>
      <p:sp>
        <p:nvSpPr>
          <p:cNvPr id="30" name="Rectangle 29">
            <a:extLst>
              <a:ext uri="{FF2B5EF4-FFF2-40B4-BE49-F238E27FC236}">
                <a16:creationId xmlns:a16="http://schemas.microsoft.com/office/drawing/2014/main" id="{DF63AF16-E0F2-467F-B13A-126854FF471D}"/>
              </a:ext>
            </a:extLst>
          </p:cNvPr>
          <p:cNvSpPr/>
          <p:nvPr/>
        </p:nvSpPr>
        <p:spPr>
          <a:xfrm>
            <a:off x="3740216" y="1628800"/>
            <a:ext cx="1892921" cy="805397"/>
          </a:xfrm>
          <a:prstGeom prst="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BOOM Core</a:t>
            </a:r>
          </a:p>
        </p:txBody>
      </p:sp>
      <p:sp>
        <p:nvSpPr>
          <p:cNvPr id="31" name="Rectangle 30">
            <a:extLst>
              <a:ext uri="{FF2B5EF4-FFF2-40B4-BE49-F238E27FC236}">
                <a16:creationId xmlns:a16="http://schemas.microsoft.com/office/drawing/2014/main" id="{92D7B78D-BD64-4BF6-8845-AC72453D4392}"/>
              </a:ext>
            </a:extLst>
          </p:cNvPr>
          <p:cNvSpPr/>
          <p:nvPr/>
        </p:nvSpPr>
        <p:spPr>
          <a:xfrm>
            <a:off x="5779733" y="2598634"/>
            <a:ext cx="1892921" cy="805397"/>
          </a:xfrm>
          <a:prstGeom prst="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err="1">
                <a:solidFill>
                  <a:schemeClr val="tx1"/>
                </a:solidFill>
              </a:rPr>
              <a:t>TileLink</a:t>
            </a:r>
            <a:endParaRPr lang="en-US" sz="1600" b="1">
              <a:solidFill>
                <a:schemeClr val="tx1"/>
              </a:solidFill>
            </a:endParaRPr>
          </a:p>
        </p:txBody>
      </p:sp>
      <p:sp>
        <p:nvSpPr>
          <p:cNvPr id="32" name="Rectangle 31">
            <a:extLst>
              <a:ext uri="{FF2B5EF4-FFF2-40B4-BE49-F238E27FC236}">
                <a16:creationId xmlns:a16="http://schemas.microsoft.com/office/drawing/2014/main" id="{949A8F39-FCC6-42B6-A2A9-160CCDD43908}"/>
              </a:ext>
            </a:extLst>
          </p:cNvPr>
          <p:cNvSpPr/>
          <p:nvPr/>
        </p:nvSpPr>
        <p:spPr>
          <a:xfrm>
            <a:off x="2661440" y="3831518"/>
            <a:ext cx="1892921" cy="805397"/>
          </a:xfrm>
          <a:prstGeom prst="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Accelerators</a:t>
            </a:r>
          </a:p>
        </p:txBody>
      </p:sp>
      <p:sp>
        <p:nvSpPr>
          <p:cNvPr id="33" name="Rectangle 32">
            <a:extLst>
              <a:ext uri="{FF2B5EF4-FFF2-40B4-BE49-F238E27FC236}">
                <a16:creationId xmlns:a16="http://schemas.microsoft.com/office/drawing/2014/main" id="{C97558E5-C4AE-4969-895C-58306296BD48}"/>
              </a:ext>
            </a:extLst>
          </p:cNvPr>
          <p:cNvSpPr/>
          <p:nvPr/>
        </p:nvSpPr>
        <p:spPr>
          <a:xfrm>
            <a:off x="4668654" y="3600271"/>
            <a:ext cx="1892921" cy="805397"/>
          </a:xfrm>
          <a:prstGeom prst="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Caches</a:t>
            </a:r>
          </a:p>
        </p:txBody>
      </p:sp>
      <p:sp>
        <p:nvSpPr>
          <p:cNvPr id="34" name="Rectangle 33">
            <a:extLst>
              <a:ext uri="{FF2B5EF4-FFF2-40B4-BE49-F238E27FC236}">
                <a16:creationId xmlns:a16="http://schemas.microsoft.com/office/drawing/2014/main" id="{19CF747B-B853-4465-8387-3D46D33E3B83}"/>
              </a:ext>
            </a:extLst>
          </p:cNvPr>
          <p:cNvSpPr/>
          <p:nvPr/>
        </p:nvSpPr>
        <p:spPr>
          <a:xfrm>
            <a:off x="6755710" y="3954343"/>
            <a:ext cx="1892921" cy="805397"/>
          </a:xfrm>
          <a:prstGeom prst="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Peripherals</a:t>
            </a:r>
          </a:p>
        </p:txBody>
      </p:sp>
      <p:sp>
        <p:nvSpPr>
          <p:cNvPr id="35" name="Rectangle 34">
            <a:extLst>
              <a:ext uri="{FF2B5EF4-FFF2-40B4-BE49-F238E27FC236}">
                <a16:creationId xmlns:a16="http://schemas.microsoft.com/office/drawing/2014/main" id="{8915AC92-228E-4EF6-81E8-0032D7BD7B27}"/>
              </a:ext>
            </a:extLst>
          </p:cNvPr>
          <p:cNvSpPr/>
          <p:nvPr/>
        </p:nvSpPr>
        <p:spPr>
          <a:xfrm>
            <a:off x="6300329" y="1650259"/>
            <a:ext cx="1892921" cy="805397"/>
          </a:xfrm>
          <a:prstGeom prst="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Diplomacy</a:t>
            </a:r>
          </a:p>
        </p:txBody>
      </p:sp>
      <p:sp>
        <p:nvSpPr>
          <p:cNvPr id="36" name="Rectangle 35">
            <a:extLst>
              <a:ext uri="{FF2B5EF4-FFF2-40B4-BE49-F238E27FC236}">
                <a16:creationId xmlns:a16="http://schemas.microsoft.com/office/drawing/2014/main" id="{5347B43B-4F85-49C3-BDB6-0C8BB34CB61E}"/>
              </a:ext>
            </a:extLst>
          </p:cNvPr>
          <p:cNvSpPr/>
          <p:nvPr/>
        </p:nvSpPr>
        <p:spPr>
          <a:xfrm>
            <a:off x="8001927" y="2837051"/>
            <a:ext cx="1892921" cy="805397"/>
          </a:xfrm>
          <a:prstGeom prst="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Configuration System</a:t>
            </a:r>
          </a:p>
        </p:txBody>
      </p:sp>
      <p:sp>
        <p:nvSpPr>
          <p:cNvPr id="39" name="Rectangle 38">
            <a:extLst>
              <a:ext uri="{FF2B5EF4-FFF2-40B4-BE49-F238E27FC236}">
                <a16:creationId xmlns:a16="http://schemas.microsoft.com/office/drawing/2014/main" id="{07B6A661-0A9A-4DFF-990F-90B0BA632A32}"/>
              </a:ext>
            </a:extLst>
          </p:cNvPr>
          <p:cNvSpPr/>
          <p:nvPr/>
        </p:nvSpPr>
        <p:spPr>
          <a:xfrm>
            <a:off x="8522933" y="1798936"/>
            <a:ext cx="1892921" cy="773533"/>
          </a:xfrm>
          <a:prstGeom prst="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FireSim</a:t>
            </a:r>
          </a:p>
        </p:txBody>
      </p:sp>
      <p:sp>
        <p:nvSpPr>
          <p:cNvPr id="40" name="Rectangle 39">
            <a:extLst>
              <a:ext uri="{FF2B5EF4-FFF2-40B4-BE49-F238E27FC236}">
                <a16:creationId xmlns:a16="http://schemas.microsoft.com/office/drawing/2014/main" id="{687F3144-96E7-4A91-885B-F9D85005AA65}"/>
              </a:ext>
            </a:extLst>
          </p:cNvPr>
          <p:cNvSpPr/>
          <p:nvPr/>
        </p:nvSpPr>
        <p:spPr>
          <a:xfrm>
            <a:off x="8916327" y="3947438"/>
            <a:ext cx="1892921" cy="773533"/>
          </a:xfrm>
          <a:prstGeom prst="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HAMMER</a:t>
            </a:r>
          </a:p>
        </p:txBody>
      </p:sp>
      <p:sp>
        <p:nvSpPr>
          <p:cNvPr id="19" name="Rectangle 18">
            <a:extLst>
              <a:ext uri="{FF2B5EF4-FFF2-40B4-BE49-F238E27FC236}">
                <a16:creationId xmlns:a16="http://schemas.microsoft.com/office/drawing/2014/main" id="{DBC5A7BE-DFE4-40C1-969C-307E8DAFF811}"/>
              </a:ext>
            </a:extLst>
          </p:cNvPr>
          <p:cNvSpPr/>
          <p:nvPr/>
        </p:nvSpPr>
        <p:spPr>
          <a:xfrm>
            <a:off x="818878" y="4794057"/>
            <a:ext cx="1892921" cy="805397"/>
          </a:xfrm>
          <a:prstGeom prst="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BAG</a:t>
            </a:r>
          </a:p>
        </p:txBody>
      </p:sp>
    </p:spTree>
    <p:extLst>
      <p:ext uri="{BB962C8B-B14F-4D97-AF65-F5344CB8AC3E}">
        <p14:creationId xmlns:p14="http://schemas.microsoft.com/office/powerpoint/2010/main" val="782824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63" dur="indefinite" nodeType="mainSeq"/>
              <p:prevCondLst>
                <p:cond evt="onPrev" delay="0">
                  <p:tgtEl>
                    <p:sldTgt/>
                  </p:tgtEl>
                </p:cond>
              </p:prevCondLst>
              <p:nextCondLst>
                <p:cond evt="onNext" delay="0">
                  <p:tgtEl>
                    <p:sldTgt/>
                  </p:tgtEl>
                </p:cond>
              </p:nextCondLst>
            </p:seq>
          </p:childTnLst>
        </p:cTn>
      </p:par>
    </p:tnLst>
    <p:bldLst>
      <p:bldP spid="26" grpId="0"/>
      <p:bldP spid="22" grpId="0" animBg="1"/>
      <p:bldP spid="23" grpId="0" animBg="1"/>
      <p:bldP spid="24" grpId="0" animBg="1"/>
      <p:bldP spid="29" grpId="0" animBg="1"/>
      <p:bldP spid="30" grpId="0" animBg="1"/>
      <p:bldP spid="31" grpId="0" animBg="1"/>
      <p:bldP spid="32" grpId="0" animBg="1"/>
      <p:bldP spid="33" grpId="0" animBg="1"/>
      <p:bldP spid="34" grpId="0" animBg="1"/>
      <p:bldP spid="35" grpId="0" animBg="1"/>
      <p:bldP spid="36" grpId="0" animBg="1"/>
      <p:bldP spid="39" grpId="0" animBg="1"/>
      <p:bldP spid="40" grpId="0" animBg="1"/>
      <p:bldP spid="1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54FDC-CA35-46CF-BA7C-87B00CDED85E}"/>
              </a:ext>
            </a:extLst>
          </p:cNvPr>
          <p:cNvSpPr>
            <a:spLocks noGrp="1"/>
          </p:cNvSpPr>
          <p:nvPr>
            <p:ph type="title"/>
          </p:nvPr>
        </p:nvSpPr>
        <p:spPr/>
        <p:txBody>
          <a:bodyPr>
            <a:normAutofit/>
          </a:bodyPr>
          <a:lstStyle/>
          <a:p>
            <a:r>
              <a:rPr lang="en-US" sz="3200" dirty="0" err="1"/>
              <a:t>Chipyard</a:t>
            </a:r>
            <a:endParaRPr lang="en-US" sz="3200" dirty="0"/>
          </a:p>
        </p:txBody>
      </p:sp>
      <p:sp>
        <p:nvSpPr>
          <p:cNvPr id="29" name="Rectangle 28">
            <a:extLst>
              <a:ext uri="{FF2B5EF4-FFF2-40B4-BE49-F238E27FC236}">
                <a16:creationId xmlns:a16="http://schemas.microsoft.com/office/drawing/2014/main" id="{4F4A7EB2-B999-4564-AC34-3D623F90D7DF}"/>
              </a:ext>
            </a:extLst>
          </p:cNvPr>
          <p:cNvSpPr/>
          <p:nvPr/>
        </p:nvSpPr>
        <p:spPr>
          <a:xfrm>
            <a:off x="294640" y="1280160"/>
            <a:ext cx="11582400" cy="4861148"/>
          </a:xfrm>
          <a:prstGeom prst="rect">
            <a:avLst/>
          </a:prstGeom>
          <a:solidFill>
            <a:schemeClr val="accent5">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a:solidFill>
                  <a:schemeClr val="tx1"/>
                </a:solidFill>
              </a:rPr>
              <a:t>Chipyard</a:t>
            </a:r>
            <a:endParaRPr lang="en-US" sz="1600" b="1">
              <a:solidFill>
                <a:schemeClr val="tx1"/>
              </a:solidFill>
            </a:endParaRPr>
          </a:p>
        </p:txBody>
      </p:sp>
      <p:sp>
        <p:nvSpPr>
          <p:cNvPr id="30" name="Rectangle 29">
            <a:extLst>
              <a:ext uri="{FF2B5EF4-FFF2-40B4-BE49-F238E27FC236}">
                <a16:creationId xmlns:a16="http://schemas.microsoft.com/office/drawing/2014/main" id="{1C486B33-7A3D-4CEE-A936-4158AD2567F7}"/>
              </a:ext>
            </a:extLst>
          </p:cNvPr>
          <p:cNvSpPr/>
          <p:nvPr/>
        </p:nvSpPr>
        <p:spPr>
          <a:xfrm>
            <a:off x="477520" y="1763815"/>
            <a:ext cx="2174240" cy="4252848"/>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800" b="1">
                <a:solidFill>
                  <a:schemeClr val="tx1"/>
                </a:solidFill>
              </a:rPr>
              <a:t>Tooling</a:t>
            </a:r>
          </a:p>
        </p:txBody>
      </p:sp>
      <p:sp>
        <p:nvSpPr>
          <p:cNvPr id="31" name="Rectangle 30">
            <a:extLst>
              <a:ext uri="{FF2B5EF4-FFF2-40B4-BE49-F238E27FC236}">
                <a16:creationId xmlns:a16="http://schemas.microsoft.com/office/drawing/2014/main" id="{07D6B73C-6F28-423B-9558-AC85936F9BAF}"/>
              </a:ext>
            </a:extLst>
          </p:cNvPr>
          <p:cNvSpPr/>
          <p:nvPr/>
        </p:nvSpPr>
        <p:spPr>
          <a:xfrm>
            <a:off x="660400" y="2213865"/>
            <a:ext cx="1828800" cy="805397"/>
          </a:xfrm>
          <a:prstGeom prst="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Chisel</a:t>
            </a:r>
          </a:p>
        </p:txBody>
      </p:sp>
      <p:sp>
        <p:nvSpPr>
          <p:cNvPr id="32" name="Rectangle 31">
            <a:extLst>
              <a:ext uri="{FF2B5EF4-FFF2-40B4-BE49-F238E27FC236}">
                <a16:creationId xmlns:a16="http://schemas.microsoft.com/office/drawing/2014/main" id="{7F02CC49-18C4-4925-8C7B-457FEA131281}"/>
              </a:ext>
            </a:extLst>
          </p:cNvPr>
          <p:cNvSpPr/>
          <p:nvPr/>
        </p:nvSpPr>
        <p:spPr>
          <a:xfrm>
            <a:off x="660400" y="3139113"/>
            <a:ext cx="1828800" cy="805397"/>
          </a:xfrm>
          <a:prstGeom prst="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FIRRTL</a:t>
            </a:r>
          </a:p>
        </p:txBody>
      </p:sp>
      <p:sp>
        <p:nvSpPr>
          <p:cNvPr id="33" name="Rectangle 32">
            <a:extLst>
              <a:ext uri="{FF2B5EF4-FFF2-40B4-BE49-F238E27FC236}">
                <a16:creationId xmlns:a16="http://schemas.microsoft.com/office/drawing/2014/main" id="{94BBEFD6-FBC4-4374-B36E-114AC70C6BEE}"/>
              </a:ext>
            </a:extLst>
          </p:cNvPr>
          <p:cNvSpPr/>
          <p:nvPr/>
        </p:nvSpPr>
        <p:spPr>
          <a:xfrm>
            <a:off x="660400" y="4078743"/>
            <a:ext cx="1828800" cy="805397"/>
          </a:xfrm>
          <a:prstGeom prst="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RISC-V</a:t>
            </a:r>
          </a:p>
        </p:txBody>
      </p:sp>
      <p:sp>
        <p:nvSpPr>
          <p:cNvPr id="35" name="Rectangle 34">
            <a:extLst>
              <a:ext uri="{FF2B5EF4-FFF2-40B4-BE49-F238E27FC236}">
                <a16:creationId xmlns:a16="http://schemas.microsoft.com/office/drawing/2014/main" id="{C803EC8C-10C3-4F09-9FDC-892FC40DE422}"/>
              </a:ext>
            </a:extLst>
          </p:cNvPr>
          <p:cNvSpPr/>
          <p:nvPr/>
        </p:nvSpPr>
        <p:spPr>
          <a:xfrm>
            <a:off x="2834640" y="1763815"/>
            <a:ext cx="6543040" cy="4252847"/>
          </a:xfrm>
          <a:prstGeom prst="rect">
            <a:avLst/>
          </a:prstGeom>
          <a:solidFill>
            <a:srgbClr val="E6E6E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800" b="1">
                <a:solidFill>
                  <a:schemeClr val="tx1"/>
                </a:solidFill>
              </a:rPr>
              <a:t>Rocket Chip</a:t>
            </a:r>
          </a:p>
        </p:txBody>
      </p:sp>
      <p:sp>
        <p:nvSpPr>
          <p:cNvPr id="36" name="Rectangle 35">
            <a:extLst>
              <a:ext uri="{FF2B5EF4-FFF2-40B4-BE49-F238E27FC236}">
                <a16:creationId xmlns:a16="http://schemas.microsoft.com/office/drawing/2014/main" id="{82279F06-EBE3-4433-B226-BC5075DF6DE3}"/>
              </a:ext>
            </a:extLst>
          </p:cNvPr>
          <p:cNvSpPr/>
          <p:nvPr/>
        </p:nvSpPr>
        <p:spPr>
          <a:xfrm>
            <a:off x="3007360" y="2168859"/>
            <a:ext cx="4307840" cy="3735415"/>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a:solidFill>
                  <a:schemeClr val="tx1"/>
                </a:solidFill>
              </a:rPr>
              <a:t>Generators</a:t>
            </a:r>
          </a:p>
        </p:txBody>
      </p:sp>
      <p:sp>
        <p:nvSpPr>
          <p:cNvPr id="37" name="Rectangle 36">
            <a:extLst>
              <a:ext uri="{FF2B5EF4-FFF2-40B4-BE49-F238E27FC236}">
                <a16:creationId xmlns:a16="http://schemas.microsoft.com/office/drawing/2014/main" id="{714B569D-2F26-4843-B18D-BCFAE5154D9A}"/>
              </a:ext>
            </a:extLst>
          </p:cNvPr>
          <p:cNvSpPr/>
          <p:nvPr/>
        </p:nvSpPr>
        <p:spPr>
          <a:xfrm>
            <a:off x="3173180" y="2595529"/>
            <a:ext cx="1828800" cy="805397"/>
          </a:xfrm>
          <a:prstGeom prst="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Rocket Core</a:t>
            </a:r>
          </a:p>
        </p:txBody>
      </p:sp>
      <p:sp>
        <p:nvSpPr>
          <p:cNvPr id="38" name="Rectangle 37">
            <a:extLst>
              <a:ext uri="{FF2B5EF4-FFF2-40B4-BE49-F238E27FC236}">
                <a16:creationId xmlns:a16="http://schemas.microsoft.com/office/drawing/2014/main" id="{9B971529-1136-400F-9340-8D1A4EBCF819}"/>
              </a:ext>
            </a:extLst>
          </p:cNvPr>
          <p:cNvSpPr/>
          <p:nvPr/>
        </p:nvSpPr>
        <p:spPr>
          <a:xfrm>
            <a:off x="5167800" y="2595529"/>
            <a:ext cx="1828800" cy="805397"/>
          </a:xfrm>
          <a:prstGeom prst="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BOOM Core</a:t>
            </a:r>
          </a:p>
        </p:txBody>
      </p:sp>
      <p:sp>
        <p:nvSpPr>
          <p:cNvPr id="39" name="Rectangle 38">
            <a:extLst>
              <a:ext uri="{FF2B5EF4-FFF2-40B4-BE49-F238E27FC236}">
                <a16:creationId xmlns:a16="http://schemas.microsoft.com/office/drawing/2014/main" id="{F5EAAF5A-4A06-4E95-8286-C8066C6C8652}"/>
              </a:ext>
            </a:extLst>
          </p:cNvPr>
          <p:cNvSpPr/>
          <p:nvPr/>
        </p:nvSpPr>
        <p:spPr>
          <a:xfrm>
            <a:off x="5167800" y="3554335"/>
            <a:ext cx="1828800" cy="805397"/>
          </a:xfrm>
          <a:prstGeom prst="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err="1">
                <a:solidFill>
                  <a:schemeClr val="tx1"/>
                </a:solidFill>
              </a:rPr>
              <a:t>TileLink</a:t>
            </a:r>
            <a:endParaRPr lang="en-US" sz="1600" b="1">
              <a:solidFill>
                <a:schemeClr val="tx1"/>
              </a:solidFill>
            </a:endParaRPr>
          </a:p>
        </p:txBody>
      </p:sp>
      <p:sp>
        <p:nvSpPr>
          <p:cNvPr id="40" name="Rectangle 39">
            <a:extLst>
              <a:ext uri="{FF2B5EF4-FFF2-40B4-BE49-F238E27FC236}">
                <a16:creationId xmlns:a16="http://schemas.microsoft.com/office/drawing/2014/main" id="{89449E18-BB23-4C2F-A492-5D85C93CEC6B}"/>
              </a:ext>
            </a:extLst>
          </p:cNvPr>
          <p:cNvSpPr/>
          <p:nvPr/>
        </p:nvSpPr>
        <p:spPr>
          <a:xfrm>
            <a:off x="3166280" y="3554335"/>
            <a:ext cx="1828800" cy="805397"/>
          </a:xfrm>
          <a:prstGeom prst="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Accelerators</a:t>
            </a:r>
          </a:p>
        </p:txBody>
      </p:sp>
      <p:sp>
        <p:nvSpPr>
          <p:cNvPr id="41" name="Rectangle 40">
            <a:extLst>
              <a:ext uri="{FF2B5EF4-FFF2-40B4-BE49-F238E27FC236}">
                <a16:creationId xmlns:a16="http://schemas.microsoft.com/office/drawing/2014/main" id="{B07F20CC-ACC0-4BF1-B5C0-021D3AD509DA}"/>
              </a:ext>
            </a:extLst>
          </p:cNvPr>
          <p:cNvSpPr/>
          <p:nvPr/>
        </p:nvSpPr>
        <p:spPr>
          <a:xfrm>
            <a:off x="3166280" y="4498759"/>
            <a:ext cx="1828800" cy="805397"/>
          </a:xfrm>
          <a:prstGeom prst="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Caches</a:t>
            </a:r>
          </a:p>
        </p:txBody>
      </p:sp>
      <p:sp>
        <p:nvSpPr>
          <p:cNvPr id="42" name="Rectangle 41">
            <a:extLst>
              <a:ext uri="{FF2B5EF4-FFF2-40B4-BE49-F238E27FC236}">
                <a16:creationId xmlns:a16="http://schemas.microsoft.com/office/drawing/2014/main" id="{60E457F7-DBA4-46A1-9BD0-639641A348A9}"/>
              </a:ext>
            </a:extLst>
          </p:cNvPr>
          <p:cNvSpPr/>
          <p:nvPr/>
        </p:nvSpPr>
        <p:spPr>
          <a:xfrm>
            <a:off x="5167800" y="4498759"/>
            <a:ext cx="1828800" cy="805397"/>
          </a:xfrm>
          <a:prstGeom prst="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Peripherals</a:t>
            </a:r>
          </a:p>
        </p:txBody>
      </p:sp>
      <p:sp>
        <p:nvSpPr>
          <p:cNvPr id="43" name="Rectangle 42">
            <a:extLst>
              <a:ext uri="{FF2B5EF4-FFF2-40B4-BE49-F238E27FC236}">
                <a16:creationId xmlns:a16="http://schemas.microsoft.com/office/drawing/2014/main" id="{AED2459D-A679-44A7-8793-7FBA6B600D8D}"/>
              </a:ext>
            </a:extLst>
          </p:cNvPr>
          <p:cNvSpPr/>
          <p:nvPr/>
        </p:nvSpPr>
        <p:spPr>
          <a:xfrm>
            <a:off x="7432040" y="2168860"/>
            <a:ext cx="1828800" cy="805397"/>
          </a:xfrm>
          <a:prstGeom prst="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Diplomacy</a:t>
            </a:r>
          </a:p>
        </p:txBody>
      </p:sp>
      <p:sp>
        <p:nvSpPr>
          <p:cNvPr id="44" name="Rectangle 43">
            <a:extLst>
              <a:ext uri="{FF2B5EF4-FFF2-40B4-BE49-F238E27FC236}">
                <a16:creationId xmlns:a16="http://schemas.microsoft.com/office/drawing/2014/main" id="{08F93FA8-DA1F-49EE-B096-7673094CBF51}"/>
              </a:ext>
            </a:extLst>
          </p:cNvPr>
          <p:cNvSpPr/>
          <p:nvPr/>
        </p:nvSpPr>
        <p:spPr>
          <a:xfrm>
            <a:off x="7432040" y="3194783"/>
            <a:ext cx="1828800" cy="805397"/>
          </a:xfrm>
          <a:prstGeom prst="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600" b="1">
                <a:solidFill>
                  <a:schemeClr val="tx1"/>
                </a:solidFill>
              </a:rPr>
              <a:t>Configuration System</a:t>
            </a:r>
          </a:p>
        </p:txBody>
      </p:sp>
      <p:sp>
        <p:nvSpPr>
          <p:cNvPr id="46" name="Rectangle 45">
            <a:extLst>
              <a:ext uri="{FF2B5EF4-FFF2-40B4-BE49-F238E27FC236}">
                <a16:creationId xmlns:a16="http://schemas.microsoft.com/office/drawing/2014/main" id="{AE343241-1FE9-4C2E-A609-8E86AB4FE7B2}"/>
              </a:ext>
            </a:extLst>
          </p:cNvPr>
          <p:cNvSpPr/>
          <p:nvPr/>
        </p:nvSpPr>
        <p:spPr>
          <a:xfrm>
            <a:off x="9550400" y="1763815"/>
            <a:ext cx="2174240" cy="4252848"/>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800" b="1">
                <a:solidFill>
                  <a:schemeClr val="tx1"/>
                </a:solidFill>
              </a:rPr>
              <a:t>Flows</a:t>
            </a:r>
          </a:p>
        </p:txBody>
      </p:sp>
      <p:sp>
        <p:nvSpPr>
          <p:cNvPr id="48" name="Rectangle 47">
            <a:extLst>
              <a:ext uri="{FF2B5EF4-FFF2-40B4-BE49-F238E27FC236}">
                <a16:creationId xmlns:a16="http://schemas.microsoft.com/office/drawing/2014/main" id="{4018B443-C84B-455C-87C7-DCB89B063D0D}"/>
              </a:ext>
            </a:extLst>
          </p:cNvPr>
          <p:cNvSpPr/>
          <p:nvPr/>
        </p:nvSpPr>
        <p:spPr>
          <a:xfrm>
            <a:off x="9702800" y="2213865"/>
            <a:ext cx="1828800" cy="818559"/>
          </a:xfrm>
          <a:prstGeom prst="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FireSim</a:t>
            </a:r>
          </a:p>
        </p:txBody>
      </p:sp>
      <p:sp>
        <p:nvSpPr>
          <p:cNvPr id="49" name="Rectangle 48">
            <a:extLst>
              <a:ext uri="{FF2B5EF4-FFF2-40B4-BE49-F238E27FC236}">
                <a16:creationId xmlns:a16="http://schemas.microsoft.com/office/drawing/2014/main" id="{677F242E-9A72-4C43-8FF2-DE5EACF3A7F0}"/>
              </a:ext>
            </a:extLst>
          </p:cNvPr>
          <p:cNvSpPr/>
          <p:nvPr/>
        </p:nvSpPr>
        <p:spPr>
          <a:xfrm>
            <a:off x="9702800" y="3079486"/>
            <a:ext cx="1828800" cy="818559"/>
          </a:xfrm>
          <a:prstGeom prst="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HAMMER</a:t>
            </a:r>
          </a:p>
        </p:txBody>
      </p:sp>
      <p:sp>
        <p:nvSpPr>
          <p:cNvPr id="50" name="Rectangle 49">
            <a:extLst>
              <a:ext uri="{FF2B5EF4-FFF2-40B4-BE49-F238E27FC236}">
                <a16:creationId xmlns:a16="http://schemas.microsoft.com/office/drawing/2014/main" id="{811A24E7-4B69-4E8B-8650-8054B9B83FA6}"/>
              </a:ext>
            </a:extLst>
          </p:cNvPr>
          <p:cNvSpPr/>
          <p:nvPr/>
        </p:nvSpPr>
        <p:spPr>
          <a:xfrm>
            <a:off x="9702800" y="3949710"/>
            <a:ext cx="1828800" cy="818559"/>
          </a:xfrm>
          <a:prstGeom prst="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Software RTL Simulation</a:t>
            </a:r>
          </a:p>
        </p:txBody>
      </p:sp>
      <p:sp>
        <p:nvSpPr>
          <p:cNvPr id="25" name="Rectangle 24">
            <a:extLst>
              <a:ext uri="{FF2B5EF4-FFF2-40B4-BE49-F238E27FC236}">
                <a16:creationId xmlns:a16="http://schemas.microsoft.com/office/drawing/2014/main" id="{DBC5A7BE-DFE4-40C1-969C-307E8DAFF811}"/>
              </a:ext>
            </a:extLst>
          </p:cNvPr>
          <p:cNvSpPr/>
          <p:nvPr/>
        </p:nvSpPr>
        <p:spPr>
          <a:xfrm>
            <a:off x="660400" y="5008868"/>
            <a:ext cx="1837911" cy="805397"/>
          </a:xfrm>
          <a:prstGeom prst="rect">
            <a:avLst/>
          </a:prstGeom>
          <a:solidFill>
            <a:schemeClr val="accent6">
              <a:lumMod val="20000"/>
              <a:lumOff val="80000"/>
            </a:schemeClr>
          </a:solid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BAG</a:t>
            </a:r>
          </a:p>
        </p:txBody>
      </p:sp>
      <p:sp>
        <p:nvSpPr>
          <p:cNvPr id="26" name="Rectangle 25">
            <a:extLst>
              <a:ext uri="{FF2B5EF4-FFF2-40B4-BE49-F238E27FC236}">
                <a16:creationId xmlns:a16="http://schemas.microsoft.com/office/drawing/2014/main" id="{DBC5A7BE-DFE4-40C1-969C-307E8DAFF811}"/>
              </a:ext>
            </a:extLst>
          </p:cNvPr>
          <p:cNvSpPr/>
          <p:nvPr/>
        </p:nvSpPr>
        <p:spPr>
          <a:xfrm>
            <a:off x="3150850" y="5431298"/>
            <a:ext cx="3845750" cy="382967"/>
          </a:xfrm>
          <a:prstGeom prst="rect">
            <a:avLst/>
          </a:prstGeom>
          <a:solidFill>
            <a:schemeClr val="accent6">
              <a:lumMod val="20000"/>
              <a:lumOff val="80000"/>
            </a:schemeClr>
          </a:solid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BAG Modules</a:t>
            </a:r>
          </a:p>
        </p:txBody>
      </p:sp>
    </p:spTree>
    <p:extLst>
      <p:ext uri="{BB962C8B-B14F-4D97-AF65-F5344CB8AC3E}">
        <p14:creationId xmlns:p14="http://schemas.microsoft.com/office/powerpoint/2010/main" val="534260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1EBB-F7E5-40A0-A294-B3C93B6CD2B7}"/>
              </a:ext>
            </a:extLst>
          </p:cNvPr>
          <p:cNvSpPr>
            <a:spLocks noGrp="1"/>
          </p:cNvSpPr>
          <p:nvPr>
            <p:ph type="title"/>
          </p:nvPr>
        </p:nvSpPr>
        <p:spPr/>
        <p:txBody>
          <a:bodyPr/>
          <a:lstStyle/>
          <a:p>
            <a:r>
              <a:rPr lang="en-US" dirty="0"/>
              <a:t>Foundational Components</a:t>
            </a:r>
          </a:p>
        </p:txBody>
      </p:sp>
      <p:sp>
        <p:nvSpPr>
          <p:cNvPr id="3" name="Content Placeholder 2">
            <a:extLst>
              <a:ext uri="{FF2B5EF4-FFF2-40B4-BE49-F238E27FC236}">
                <a16:creationId xmlns:a16="http://schemas.microsoft.com/office/drawing/2014/main" id="{B1A257BB-E9AB-4061-B2B9-C9572443AA17}"/>
              </a:ext>
            </a:extLst>
          </p:cNvPr>
          <p:cNvSpPr>
            <a:spLocks noGrp="1"/>
          </p:cNvSpPr>
          <p:nvPr>
            <p:ph idx="1"/>
          </p:nvPr>
        </p:nvSpPr>
        <p:spPr>
          <a:xfrm>
            <a:off x="195649" y="1249680"/>
            <a:ext cx="5900351" cy="4910003"/>
          </a:xfrm>
        </p:spPr>
        <p:txBody>
          <a:bodyPr>
            <a:normAutofit/>
          </a:bodyPr>
          <a:lstStyle/>
          <a:p>
            <a:r>
              <a:rPr lang="en-US" dirty="0"/>
              <a:t>Rocket Chip SoC generators</a:t>
            </a:r>
          </a:p>
          <a:p>
            <a:pPr lvl="1"/>
            <a:r>
              <a:rPr lang="en-US" dirty="0"/>
              <a:t>Parameterization system</a:t>
            </a:r>
          </a:p>
          <a:p>
            <a:pPr lvl="1"/>
            <a:r>
              <a:rPr lang="en-US" dirty="0"/>
              <a:t>Component composability</a:t>
            </a:r>
          </a:p>
          <a:p>
            <a:pPr lvl="1"/>
            <a:r>
              <a:rPr lang="en-US" dirty="0"/>
              <a:t>SoC system integration</a:t>
            </a:r>
          </a:p>
          <a:p>
            <a:pPr lvl="1"/>
            <a:r>
              <a:rPr lang="en-US" dirty="0"/>
              <a:t>TileLink/Diplomacy interconnect</a:t>
            </a:r>
          </a:p>
          <a:p>
            <a:pPr marL="0" indent="0">
              <a:buNone/>
            </a:pPr>
            <a:endParaRPr lang="en-US" dirty="0"/>
          </a:p>
          <a:p>
            <a:r>
              <a:rPr lang="en-US" dirty="0"/>
              <a:t>Chisel / FIRRTL</a:t>
            </a:r>
          </a:p>
          <a:p>
            <a:pPr lvl="1"/>
            <a:r>
              <a:rPr lang="en-US" dirty="0"/>
              <a:t>Productivity through object-oriented/functional meta-programming for HDL</a:t>
            </a:r>
          </a:p>
          <a:p>
            <a:pPr lvl="1"/>
            <a:r>
              <a:rPr lang="en-US" dirty="0"/>
              <a:t>IR transforms to enable single-source multi-platform.</a:t>
            </a:r>
          </a:p>
          <a:p>
            <a:endParaRPr lang="en-US" dirty="0"/>
          </a:p>
        </p:txBody>
      </p:sp>
      <p:sp>
        <p:nvSpPr>
          <p:cNvPr id="4" name="Slide Number Placeholder 3">
            <a:extLst>
              <a:ext uri="{FF2B5EF4-FFF2-40B4-BE49-F238E27FC236}">
                <a16:creationId xmlns:a16="http://schemas.microsoft.com/office/drawing/2014/main" id="{02366009-0B86-4A74-ADE9-FF03A4012B81}"/>
              </a:ext>
            </a:extLst>
          </p:cNvPr>
          <p:cNvSpPr>
            <a:spLocks noGrp="1"/>
          </p:cNvSpPr>
          <p:nvPr>
            <p:ph type="sldNum" sz="quarter" idx="12"/>
          </p:nvPr>
        </p:nvSpPr>
        <p:spPr/>
        <p:txBody>
          <a:bodyPr/>
          <a:lstStyle/>
          <a:p>
            <a:fld id="{42C40DD9-8249-4E21-95CB-610A872E54F3}" type="slidenum">
              <a:rPr lang="en-US" smtClean="0"/>
              <a:t>7</a:t>
            </a:fld>
            <a:endParaRPr lang="en-US"/>
          </a:p>
        </p:txBody>
      </p:sp>
      <p:pic>
        <p:nvPicPr>
          <p:cNvPr id="17" name="Picture 16">
            <a:extLst>
              <a:ext uri="{FF2B5EF4-FFF2-40B4-BE49-F238E27FC236}">
                <a16:creationId xmlns:a16="http://schemas.microsoft.com/office/drawing/2014/main" id="{727B9401-956A-45F7-9730-4F389AB807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2057" y="4579706"/>
            <a:ext cx="6481640" cy="1260503"/>
          </a:xfrm>
          <a:prstGeom prst="rect">
            <a:avLst/>
          </a:prstGeom>
        </p:spPr>
      </p:pic>
      <p:pic>
        <p:nvPicPr>
          <p:cNvPr id="5" name="Picture 4">
            <a:extLst>
              <a:ext uri="{FF2B5EF4-FFF2-40B4-BE49-F238E27FC236}">
                <a16:creationId xmlns:a16="http://schemas.microsoft.com/office/drawing/2014/main" id="{BA5E380E-06FD-4905-85B4-D42767F633ED}"/>
              </a:ext>
            </a:extLst>
          </p:cNvPr>
          <p:cNvPicPr>
            <a:picLocks noChangeAspect="1"/>
          </p:cNvPicPr>
          <p:nvPr/>
        </p:nvPicPr>
        <p:blipFill>
          <a:blip r:embed="rId3"/>
          <a:stretch>
            <a:fillRect/>
          </a:stretch>
        </p:blipFill>
        <p:spPr>
          <a:xfrm>
            <a:off x="5940449" y="1329699"/>
            <a:ext cx="3849445" cy="2072477"/>
          </a:xfrm>
          <a:prstGeom prst="rect">
            <a:avLst/>
          </a:prstGeom>
        </p:spPr>
      </p:pic>
      <p:pic>
        <p:nvPicPr>
          <p:cNvPr id="6" name="Picture 5">
            <a:extLst>
              <a:ext uri="{FF2B5EF4-FFF2-40B4-BE49-F238E27FC236}">
                <a16:creationId xmlns:a16="http://schemas.microsoft.com/office/drawing/2014/main" id="{BEB5DB16-2EED-4C08-95F0-628AB2EF88F9}"/>
              </a:ext>
            </a:extLst>
          </p:cNvPr>
          <p:cNvPicPr>
            <a:picLocks noChangeAspect="1"/>
          </p:cNvPicPr>
          <p:nvPr/>
        </p:nvPicPr>
        <p:blipFill>
          <a:blip r:embed="rId4"/>
          <a:stretch>
            <a:fillRect/>
          </a:stretch>
        </p:blipFill>
        <p:spPr>
          <a:xfrm>
            <a:off x="9496572" y="1587562"/>
            <a:ext cx="2499779" cy="1523943"/>
          </a:xfrm>
          <a:prstGeom prst="rect">
            <a:avLst/>
          </a:prstGeom>
        </p:spPr>
      </p:pic>
      <p:pic>
        <p:nvPicPr>
          <p:cNvPr id="7" name="Picture 6">
            <a:extLst>
              <a:ext uri="{FF2B5EF4-FFF2-40B4-BE49-F238E27FC236}">
                <a16:creationId xmlns:a16="http://schemas.microsoft.com/office/drawing/2014/main" id="{D2663761-585B-4D60-992B-75CC65532ACA}"/>
              </a:ext>
            </a:extLst>
          </p:cNvPr>
          <p:cNvPicPr>
            <a:picLocks noChangeAspect="1"/>
          </p:cNvPicPr>
          <p:nvPr/>
        </p:nvPicPr>
        <p:blipFill>
          <a:blip r:embed="rId5"/>
          <a:stretch>
            <a:fillRect/>
          </a:stretch>
        </p:blipFill>
        <p:spPr>
          <a:xfrm>
            <a:off x="7030444" y="2397563"/>
            <a:ext cx="3580939" cy="1626168"/>
          </a:xfrm>
          <a:prstGeom prst="rect">
            <a:avLst/>
          </a:prstGeom>
        </p:spPr>
      </p:pic>
    </p:spTree>
    <p:extLst>
      <p:ext uri="{BB962C8B-B14F-4D97-AF65-F5344CB8AC3E}">
        <p14:creationId xmlns:p14="http://schemas.microsoft.com/office/powerpoint/2010/main" val="4017386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F664D-DF4C-4C2B-A95B-D6B306C6A3BF}"/>
              </a:ext>
            </a:extLst>
          </p:cNvPr>
          <p:cNvSpPr>
            <a:spLocks noGrp="1"/>
          </p:cNvSpPr>
          <p:nvPr>
            <p:ph type="title"/>
          </p:nvPr>
        </p:nvSpPr>
        <p:spPr/>
        <p:txBody>
          <a:bodyPr/>
          <a:lstStyle/>
          <a:p>
            <a:r>
              <a:rPr lang="en-US">
                <a:cs typeface="Times New Roman"/>
              </a:rPr>
              <a:t>What is Rocket Chip?</a:t>
            </a:r>
            <a:endParaRPr lang="en-US"/>
          </a:p>
        </p:txBody>
      </p:sp>
      <p:sp>
        <p:nvSpPr>
          <p:cNvPr id="3" name="Content Placeholder 2">
            <a:extLst>
              <a:ext uri="{FF2B5EF4-FFF2-40B4-BE49-F238E27FC236}">
                <a16:creationId xmlns:a16="http://schemas.microsoft.com/office/drawing/2014/main" id="{A85771C5-342E-4903-93CB-A2C102ED2AFD}"/>
              </a:ext>
            </a:extLst>
          </p:cNvPr>
          <p:cNvSpPr>
            <a:spLocks noGrp="1"/>
          </p:cNvSpPr>
          <p:nvPr>
            <p:ph idx="1"/>
          </p:nvPr>
        </p:nvSpPr>
        <p:spPr/>
        <p:txBody>
          <a:bodyPr vert="horz" lIns="91440" tIns="45720" rIns="91440" bIns="45720" rtlCol="0" anchor="t">
            <a:normAutofit lnSpcReduction="10000"/>
          </a:bodyPr>
          <a:lstStyle/>
          <a:p>
            <a:r>
              <a:rPr lang="en-US" dirty="0">
                <a:ea typeface="+mn-lt"/>
                <a:cs typeface="+mn-lt"/>
              </a:rPr>
              <a:t>A highly parameterizable SoC generator</a:t>
            </a:r>
          </a:p>
          <a:p>
            <a:pPr lvl="1"/>
            <a:r>
              <a:rPr lang="en-US" dirty="0">
                <a:ea typeface="+mn-lt"/>
                <a:cs typeface="+mn-lt"/>
              </a:rPr>
              <a:t>Replace default Rocket core w/ your own core</a:t>
            </a:r>
          </a:p>
          <a:p>
            <a:pPr lvl="1"/>
            <a:r>
              <a:rPr lang="en-US" dirty="0">
                <a:ea typeface="+mn-lt"/>
                <a:cs typeface="+mn-lt"/>
              </a:rPr>
              <a:t>Add your own coprocessor</a:t>
            </a:r>
          </a:p>
          <a:p>
            <a:pPr lvl="1"/>
            <a:r>
              <a:rPr lang="en-US" dirty="0">
                <a:ea typeface="+mn-lt"/>
                <a:cs typeface="+mn-lt"/>
              </a:rPr>
              <a:t>Add your own SoC IP to </a:t>
            </a:r>
            <a:r>
              <a:rPr lang="en-US" dirty="0" err="1">
                <a:ea typeface="+mn-lt"/>
                <a:cs typeface="+mn-lt"/>
              </a:rPr>
              <a:t>uncore</a:t>
            </a:r>
            <a:endParaRPr lang="en-US" dirty="0">
              <a:ea typeface="+mn-lt"/>
              <a:cs typeface="+mn-lt"/>
            </a:endParaRPr>
          </a:p>
          <a:p>
            <a:r>
              <a:rPr lang="en-US" dirty="0">
                <a:ea typeface="+mn-lt"/>
                <a:cs typeface="+mn-lt"/>
              </a:rPr>
              <a:t>A library of reusable SoC components</a:t>
            </a:r>
            <a:endParaRPr lang="en-US" dirty="0">
              <a:cs typeface="Arial" panose="020B0604020202020204"/>
            </a:endParaRPr>
          </a:p>
          <a:p>
            <a:pPr lvl="1"/>
            <a:r>
              <a:rPr lang="en-US" dirty="0">
                <a:ea typeface="+mn-lt"/>
                <a:cs typeface="+mn-lt"/>
              </a:rPr>
              <a:t>Memory protocol converters</a:t>
            </a:r>
            <a:endParaRPr lang="en-US" dirty="0">
              <a:cs typeface="Arial" panose="020B0604020202020204"/>
            </a:endParaRPr>
          </a:p>
          <a:p>
            <a:pPr lvl="1"/>
            <a:r>
              <a:rPr lang="en-US" dirty="0">
                <a:ea typeface="+mn-lt"/>
                <a:cs typeface="+mn-lt"/>
              </a:rPr>
              <a:t>Arbiters and Crossbar generators</a:t>
            </a:r>
            <a:endParaRPr lang="en-US" dirty="0"/>
          </a:p>
          <a:p>
            <a:pPr lvl="1"/>
            <a:r>
              <a:rPr lang="en-US" dirty="0">
                <a:ea typeface="+mn-lt"/>
                <a:cs typeface="+mn-lt"/>
              </a:rPr>
              <a:t>Clock-crossings and asynchronous queues</a:t>
            </a:r>
            <a:endParaRPr lang="en-US" dirty="0"/>
          </a:p>
          <a:p>
            <a:r>
              <a:rPr lang="en-US" dirty="0">
                <a:ea typeface="+mn-lt"/>
                <a:cs typeface="+mn-lt"/>
              </a:rPr>
              <a:t>The largest open-source Chisel codebase</a:t>
            </a:r>
            <a:endParaRPr lang="en-US" dirty="0"/>
          </a:p>
          <a:p>
            <a:pPr lvl="1"/>
            <a:r>
              <a:rPr lang="en-US" dirty="0">
                <a:ea typeface="+mn-lt"/>
                <a:cs typeface="+mn-lt"/>
              </a:rPr>
              <a:t>Scala allows advanced generator features</a:t>
            </a:r>
          </a:p>
          <a:p>
            <a:r>
              <a:rPr lang="en-US" dirty="0">
                <a:ea typeface="+mn-lt"/>
                <a:cs typeface="+mn-lt"/>
              </a:rPr>
              <a:t>Developed at Berkeley, now maintained by many</a:t>
            </a:r>
          </a:p>
          <a:p>
            <a:pPr lvl="1"/>
            <a:r>
              <a:rPr lang="en-US" dirty="0" err="1">
                <a:ea typeface="+mn-lt"/>
                <a:cs typeface="+mn-lt"/>
              </a:rPr>
              <a:t>SiFive</a:t>
            </a:r>
            <a:r>
              <a:rPr lang="en-US" dirty="0">
                <a:ea typeface="+mn-lt"/>
                <a:cs typeface="+mn-lt"/>
              </a:rPr>
              <a:t>, CHIPS Alliance, Berkeley </a:t>
            </a:r>
            <a:endParaRPr lang="en-US" dirty="0"/>
          </a:p>
        </p:txBody>
      </p:sp>
      <p:pic>
        <p:nvPicPr>
          <p:cNvPr id="6" name="Picture 2">
            <a:extLst>
              <a:ext uri="{FF2B5EF4-FFF2-40B4-BE49-F238E27FC236}">
                <a16:creationId xmlns:a16="http://schemas.microsoft.com/office/drawing/2014/main" id="{076B56BC-60F1-4581-A3DC-8BE7B64C153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2957" y="1971857"/>
            <a:ext cx="2800371" cy="27185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Content Placeholder 3">
            <a:extLst>
              <a:ext uri="{FF2B5EF4-FFF2-40B4-BE49-F238E27FC236}">
                <a16:creationId xmlns:a16="http://schemas.microsoft.com/office/drawing/2014/main" id="{F5F3982B-144C-4650-952A-69E2578DDCFE}"/>
              </a:ext>
            </a:extLst>
          </p:cNvPr>
          <p:cNvSpPr txBox="1">
            <a:spLocks/>
          </p:cNvSpPr>
          <p:nvPr/>
        </p:nvSpPr>
        <p:spPr>
          <a:xfrm>
            <a:off x="6764842" y="1491730"/>
            <a:ext cx="5816600" cy="76358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None/>
            </a:pPr>
            <a:r>
              <a:rPr lang="en-US" sz="2000" dirty="0">
                <a:cs typeface="Arial" panose="020B0604020202020204"/>
              </a:rPr>
              <a:t>In industry: </a:t>
            </a:r>
            <a:r>
              <a:rPr lang="en-US" sz="2000" b="1" dirty="0" err="1">
                <a:cs typeface="Arial" panose="020B0604020202020204"/>
              </a:rPr>
              <a:t>SiFive</a:t>
            </a:r>
            <a:r>
              <a:rPr lang="en-US" sz="2000" b="1" dirty="0">
                <a:cs typeface="Arial" panose="020B0604020202020204"/>
              </a:rPr>
              <a:t> Freedom E310</a:t>
            </a:r>
            <a:endParaRPr lang="en-US" sz="2000" dirty="0"/>
          </a:p>
          <a:p>
            <a:pPr algn="ctr">
              <a:buFont typeface="Arial" panose="020B0604020202020204" pitchFamily="34" charset="0"/>
              <a:buNone/>
            </a:pPr>
            <a:endParaRPr lang="en-US" sz="2000" b="1" dirty="0">
              <a:cs typeface="Arial"/>
            </a:endParaRPr>
          </a:p>
        </p:txBody>
      </p:sp>
    </p:spTree>
    <p:extLst>
      <p:ext uri="{BB962C8B-B14F-4D97-AF65-F5344CB8AC3E}">
        <p14:creationId xmlns:p14="http://schemas.microsoft.com/office/powerpoint/2010/main" val="959584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9" dur="indefinite" nodeType="mainSeq"/>
              <p:prevCondLst>
                <p:cond evt="onPrev" delay="0">
                  <p:tgtEl>
                    <p:sldTgt/>
                  </p:tgtEl>
                </p:cond>
              </p:prevCondLst>
              <p:nextCondLst>
                <p:cond evt="onNext" delay="0">
                  <p:tgtEl>
                    <p:sldTgt/>
                  </p:tgtEl>
                </p:cond>
              </p:nextCondLst>
            </p:seq>
          </p:childTnLst>
        </p:cTn>
      </p:par>
    </p:tnLst>
    <p:bldLst>
      <p:bldP spid="3" grpId="0" build="p"/>
      <p:bldP spid="7"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92C01-DB33-4431-9757-561057ACEAFA}"/>
              </a:ext>
            </a:extLst>
          </p:cNvPr>
          <p:cNvSpPr>
            <a:spLocks noGrp="1"/>
          </p:cNvSpPr>
          <p:nvPr>
            <p:ph type="title"/>
          </p:nvPr>
        </p:nvSpPr>
        <p:spPr/>
        <p:txBody>
          <a:bodyPr>
            <a:normAutofit/>
          </a:bodyPr>
          <a:lstStyle/>
          <a:p>
            <a:r>
              <a:rPr lang="en-US">
                <a:cs typeface="Times New Roman"/>
              </a:rPr>
              <a:t>Structure of a Rocket Chip SoC</a:t>
            </a:r>
          </a:p>
        </p:txBody>
      </p:sp>
      <p:sp>
        <p:nvSpPr>
          <p:cNvPr id="4" name="TextBox 3">
            <a:extLst>
              <a:ext uri="{FF2B5EF4-FFF2-40B4-BE49-F238E27FC236}">
                <a16:creationId xmlns:a16="http://schemas.microsoft.com/office/drawing/2014/main" id="{25C2B48E-7301-4BC0-A916-C1ECAB8CF639}"/>
              </a:ext>
            </a:extLst>
          </p:cNvPr>
          <p:cNvSpPr txBox="1"/>
          <p:nvPr/>
        </p:nvSpPr>
        <p:spPr>
          <a:xfrm>
            <a:off x="5101551" y="1120294"/>
            <a:ext cx="6924577"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cs typeface="Arial"/>
              </a:rPr>
              <a:t>Tiles:</a:t>
            </a:r>
            <a:r>
              <a:rPr lang="en-US" sz="2400" dirty="0">
                <a:cs typeface="Arial"/>
              </a:rPr>
              <a:t> unit of replication for a core</a:t>
            </a:r>
          </a:p>
          <a:p>
            <a:pPr marL="742950" lvl="1" indent="-285750">
              <a:buFont typeface="Arial"/>
              <a:buChar char="•"/>
            </a:pPr>
            <a:r>
              <a:rPr lang="en-US" sz="2400" dirty="0">
                <a:cs typeface="Arial"/>
              </a:rPr>
              <a:t>CPU (Rocket, BOOM, Ariane/CVA6)</a:t>
            </a:r>
          </a:p>
          <a:p>
            <a:pPr marL="742950" lvl="1" indent="-285750">
              <a:buFont typeface="Arial"/>
              <a:buChar char="•"/>
            </a:pPr>
            <a:r>
              <a:rPr lang="en-US" sz="2400" dirty="0">
                <a:cs typeface="Arial"/>
              </a:rPr>
              <a:t>L1 Caches</a:t>
            </a:r>
          </a:p>
          <a:p>
            <a:pPr marL="742950" lvl="1" indent="-285750">
              <a:buFont typeface="Arial"/>
              <a:buChar char="•"/>
            </a:pPr>
            <a:r>
              <a:rPr lang="en-US" sz="2400" dirty="0">
                <a:cs typeface="Arial"/>
              </a:rPr>
              <a:t>Page-table walker</a:t>
            </a:r>
          </a:p>
          <a:p>
            <a:r>
              <a:rPr lang="en-US" sz="2400" b="1" dirty="0">
                <a:cs typeface="Arial"/>
              </a:rPr>
              <a:t>L2 banks: </a:t>
            </a:r>
          </a:p>
          <a:p>
            <a:pPr marL="914400" lvl="1" indent="-457200">
              <a:buFont typeface="Arial"/>
              <a:buChar char="•"/>
            </a:pPr>
            <a:r>
              <a:rPr lang="en-US" sz="2400" dirty="0">
                <a:cs typeface="Arial"/>
              </a:rPr>
              <a:t>Receive memory requests</a:t>
            </a:r>
          </a:p>
          <a:p>
            <a:r>
              <a:rPr lang="en-US" sz="2400" b="1" dirty="0" err="1">
                <a:cs typeface="Arial"/>
              </a:rPr>
              <a:t>FrontBus</a:t>
            </a:r>
            <a:r>
              <a:rPr lang="en-US" sz="2400" b="1" dirty="0">
                <a:cs typeface="Arial"/>
              </a:rPr>
              <a:t>: </a:t>
            </a:r>
            <a:endParaRPr lang="en-US" sz="2400" dirty="0">
              <a:cs typeface="Arial"/>
            </a:endParaRPr>
          </a:p>
          <a:p>
            <a:pPr marL="914400" lvl="1" indent="-457200">
              <a:buFont typeface="Arial"/>
              <a:buChar char="•"/>
            </a:pPr>
            <a:r>
              <a:rPr lang="en-US" sz="2400" dirty="0">
                <a:cs typeface="Arial"/>
              </a:rPr>
              <a:t>Connects to DMA devices</a:t>
            </a:r>
          </a:p>
          <a:p>
            <a:r>
              <a:rPr lang="en-US" sz="2400" b="1" dirty="0" err="1">
                <a:cs typeface="Arial"/>
              </a:rPr>
              <a:t>ControlBus</a:t>
            </a:r>
            <a:r>
              <a:rPr lang="en-US" sz="2400" b="1" dirty="0">
                <a:cs typeface="Arial"/>
              </a:rPr>
              <a:t>: </a:t>
            </a:r>
          </a:p>
          <a:p>
            <a:pPr marL="914400" lvl="1" indent="-457200">
              <a:buFont typeface="Arial"/>
              <a:buChar char="•"/>
            </a:pPr>
            <a:r>
              <a:rPr lang="en-US" sz="2400" dirty="0">
                <a:cs typeface="Arial"/>
              </a:rPr>
              <a:t>Connects to core-complex devices</a:t>
            </a:r>
          </a:p>
          <a:p>
            <a:r>
              <a:rPr lang="en-US" sz="2400" b="1" dirty="0" err="1">
                <a:cs typeface="Arial"/>
              </a:rPr>
              <a:t>PeripheryBus</a:t>
            </a:r>
            <a:r>
              <a:rPr lang="en-US" sz="2400" b="1" dirty="0">
                <a:cs typeface="Arial"/>
              </a:rPr>
              <a:t>: </a:t>
            </a:r>
            <a:endParaRPr lang="en-US" sz="2400" dirty="0">
              <a:cs typeface="Arial"/>
            </a:endParaRPr>
          </a:p>
          <a:p>
            <a:pPr marL="914400" lvl="1" indent="-457200">
              <a:buFont typeface="Arial"/>
              <a:buChar char="•"/>
            </a:pPr>
            <a:r>
              <a:rPr lang="en-US" sz="2400" dirty="0">
                <a:cs typeface="Arial"/>
              </a:rPr>
              <a:t>Connects to other devices</a:t>
            </a:r>
          </a:p>
          <a:p>
            <a:r>
              <a:rPr lang="en-US" sz="2400" b="1" dirty="0" err="1">
                <a:cs typeface="Arial"/>
              </a:rPr>
              <a:t>SystemBus</a:t>
            </a:r>
            <a:r>
              <a:rPr lang="en-US" sz="2400" b="1" dirty="0">
                <a:cs typeface="Arial"/>
              </a:rPr>
              <a:t>: </a:t>
            </a:r>
            <a:endParaRPr lang="en-US" sz="2400" dirty="0">
              <a:cs typeface="Arial"/>
            </a:endParaRPr>
          </a:p>
          <a:p>
            <a:pPr marL="914400" lvl="1" indent="-457200">
              <a:buFont typeface="Arial"/>
              <a:buChar char="•"/>
            </a:pPr>
            <a:r>
              <a:rPr lang="en-US" sz="2400" dirty="0">
                <a:cs typeface="Arial"/>
              </a:rPr>
              <a:t>Ties everything together</a:t>
            </a:r>
          </a:p>
        </p:txBody>
      </p:sp>
      <p:pic>
        <p:nvPicPr>
          <p:cNvPr id="5" name="Picture 5" descr="A screenshot of a cell phone&#10;&#10;Description generated with very high confidence">
            <a:extLst>
              <a:ext uri="{FF2B5EF4-FFF2-40B4-BE49-F238E27FC236}">
                <a16:creationId xmlns:a16="http://schemas.microsoft.com/office/drawing/2014/main" id="{763263A6-0C5B-4553-A968-5EFDC69BB900}"/>
              </a:ext>
            </a:extLst>
          </p:cNvPr>
          <p:cNvPicPr>
            <a:picLocks noChangeAspect="1"/>
          </p:cNvPicPr>
          <p:nvPr/>
        </p:nvPicPr>
        <p:blipFill>
          <a:blip r:embed="rId2"/>
          <a:stretch>
            <a:fillRect/>
          </a:stretch>
        </p:blipFill>
        <p:spPr>
          <a:xfrm>
            <a:off x="578578" y="1293075"/>
            <a:ext cx="4197309" cy="4768313"/>
          </a:xfrm>
          <a:prstGeom prst="rect">
            <a:avLst/>
          </a:prstGeom>
        </p:spPr>
      </p:pic>
      <p:sp>
        <p:nvSpPr>
          <p:cNvPr id="3" name="Rectangle 2">
            <a:extLst>
              <a:ext uri="{FF2B5EF4-FFF2-40B4-BE49-F238E27FC236}">
                <a16:creationId xmlns:a16="http://schemas.microsoft.com/office/drawing/2014/main" id="{12D5C687-AD97-4AA5-BFFF-BB235C9EC102}"/>
              </a:ext>
            </a:extLst>
          </p:cNvPr>
          <p:cNvSpPr/>
          <p:nvPr/>
        </p:nvSpPr>
        <p:spPr>
          <a:xfrm>
            <a:off x="837917" y="1181847"/>
            <a:ext cx="3025642" cy="170578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AE70FC4-4984-4BD5-B507-8CE1F1D430FF}"/>
              </a:ext>
            </a:extLst>
          </p:cNvPr>
          <p:cNvSpPr/>
          <p:nvPr/>
        </p:nvSpPr>
        <p:spPr>
          <a:xfrm>
            <a:off x="529178" y="3744382"/>
            <a:ext cx="1296703" cy="241588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ABFB371-92FA-42CB-AE56-69EC03914042}"/>
              </a:ext>
            </a:extLst>
          </p:cNvPr>
          <p:cNvSpPr/>
          <p:nvPr/>
        </p:nvSpPr>
        <p:spPr>
          <a:xfrm>
            <a:off x="3469918" y="1266749"/>
            <a:ext cx="1034275" cy="20376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DAE7BA9-70B9-4DC4-9389-AF19C17C8BB7}"/>
              </a:ext>
            </a:extLst>
          </p:cNvPr>
          <p:cNvSpPr/>
          <p:nvPr/>
        </p:nvSpPr>
        <p:spPr>
          <a:xfrm>
            <a:off x="1864474" y="3721225"/>
            <a:ext cx="2840399" cy="113461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1986247-3031-4858-B839-FCFCF554238C}"/>
              </a:ext>
            </a:extLst>
          </p:cNvPr>
          <p:cNvSpPr/>
          <p:nvPr/>
        </p:nvSpPr>
        <p:spPr>
          <a:xfrm>
            <a:off x="1725541" y="4670598"/>
            <a:ext cx="2138018" cy="148966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9C61BEF-949D-45BA-9222-EDF285C5127D}"/>
              </a:ext>
            </a:extLst>
          </p:cNvPr>
          <p:cNvSpPr/>
          <p:nvPr/>
        </p:nvSpPr>
        <p:spPr>
          <a:xfrm>
            <a:off x="505683" y="3273553"/>
            <a:ext cx="3998508" cy="49398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6247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7"/>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8"/>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4">
                                            <p:txEl>
                                              <p:pRg st="8" end="8"/>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9"/>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4">
                                            <p:txEl>
                                              <p:pRg st="10" end="1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
                                            <p:txEl>
                                              <p:pRg st="11" end="11"/>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10"/>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4">
                                            <p:txEl>
                                              <p:pRg st="12" end="12"/>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
                                            <p:txEl>
                                              <p:pRg st="13" end="13"/>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3" grpId="0" uiExpand="1" animBg="1"/>
      <p:bldP spid="3" grpId="1" uiExpand="1" animBg="1"/>
      <p:bldP spid="7" grpId="0" uiExpand="1" animBg="1"/>
      <p:bldP spid="7" grpId="1" uiExpand="1" animBg="1"/>
      <p:bldP spid="8" grpId="0" uiExpand="1" animBg="1"/>
      <p:bldP spid="8" grpId="1" uiExpand="1" animBg="1"/>
      <p:bldP spid="9" grpId="0" uiExpand="1" animBg="1"/>
      <p:bldP spid="9" grpId="1" uiExpand="1" animBg="1"/>
      <p:bldP spid="10" grpId="0" uiExpand="1" animBg="1"/>
      <p:bldP spid="10" grpId="1" uiExpand="1" animBg="1"/>
      <p:bldP spid="11" grpId="0" animBg="1"/>
    </p:bldLst>
  </p:timing>
</p:sld>
</file>

<file path=ppt/theme/theme1.xml><?xml version="1.0" encoding="utf-8"?>
<a:theme xmlns:a="http://schemas.openxmlformats.org/drawingml/2006/main" name="2_Content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D9200A32-78E5-D945-9243-ADEC61D4DA23}" vid="{9B997983-2195-2247-9C89-1ACB97E7F14C}"/>
    </a:ext>
  </a:extLst>
</a:theme>
</file>

<file path=ppt/theme/theme2.xml><?xml version="1.0" encoding="utf-8"?>
<a:theme xmlns:a="http://schemas.openxmlformats.org/drawingml/2006/main" name="1_Content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D9200A32-78E5-D945-9243-ADEC61D4DA23}" vid="{A5585DF5-5A97-F54D-9C90-4738BE6BDA08}"/>
    </a:ext>
  </a:extLst>
</a:theme>
</file>

<file path=ppt/theme/theme3.xml><?xml version="1.0" encoding="utf-8"?>
<a:theme xmlns:a="http://schemas.openxmlformats.org/drawingml/2006/main" name="Titl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D9200A32-78E5-D945-9243-ADEC61D4DA23}" vid="{4B0E326A-BEBA-7748-BBCF-ADDC6CA1942E}"/>
    </a:ext>
  </a:extLst>
</a:theme>
</file>

<file path=ppt/theme/theme4.xml><?xml version="1.0" encoding="utf-8"?>
<a:theme xmlns:a="http://schemas.openxmlformats.org/drawingml/2006/main" name="Section Header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D9200A32-78E5-D945-9243-ADEC61D4DA23}" vid="{1B0D21A2-75A0-7046-9571-CE532F5C9C9B}"/>
    </a:ext>
  </a:extLst>
</a:theme>
</file>

<file path=ppt/theme/theme5.xml><?xml version="1.0" encoding="utf-8"?>
<a:theme xmlns:a="http://schemas.openxmlformats.org/drawingml/2006/main" name="Content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Title Theme">
  <a:themeElements>
    <a:clrScheme name="BAR-Colors">
      <a:dk1>
        <a:sysClr val="windowText" lastClr="000000"/>
      </a:dk1>
      <a:lt1>
        <a:sysClr val="window" lastClr="FFFFFF"/>
      </a:lt1>
      <a:dk2>
        <a:srgbClr val="043360"/>
      </a:dk2>
      <a:lt2>
        <a:srgbClr val="E7E6E6"/>
      </a:lt2>
      <a:accent1>
        <a:srgbClr val="043360"/>
      </a:accent1>
      <a:accent2>
        <a:srgbClr val="FBB4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3_Content Theme">
  <a:themeElements>
    <a:clrScheme name="BAR-Colors">
      <a:dk1>
        <a:sysClr val="windowText" lastClr="000000"/>
      </a:dk1>
      <a:lt1>
        <a:sysClr val="window" lastClr="FFFFFF"/>
      </a:lt1>
      <a:dk2>
        <a:srgbClr val="043360"/>
      </a:dk2>
      <a:lt2>
        <a:srgbClr val="E7E6E6"/>
      </a:lt2>
      <a:accent1>
        <a:srgbClr val="043360"/>
      </a:accent1>
      <a:accent2>
        <a:srgbClr val="FBB4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2_Content Theme</Template>
  <TotalTime>11902</TotalTime>
  <Words>2159</Words>
  <Application>Microsoft Office PowerPoint</Application>
  <PresentationFormat>Widescreen</PresentationFormat>
  <Paragraphs>426</Paragraphs>
  <Slides>33</Slides>
  <Notes>10</Notes>
  <HiddenSlides>0</HiddenSlides>
  <MMClips>0</MMClips>
  <ScaleCrop>false</ScaleCrop>
  <HeadingPairs>
    <vt:vector size="6" baseType="variant">
      <vt:variant>
        <vt:lpstr>Fonts Used</vt:lpstr>
      </vt:variant>
      <vt:variant>
        <vt:i4>9</vt:i4>
      </vt:variant>
      <vt:variant>
        <vt:lpstr>Theme</vt:lpstr>
      </vt:variant>
      <vt:variant>
        <vt:i4>7</vt:i4>
      </vt:variant>
      <vt:variant>
        <vt:lpstr>Slide Titles</vt:lpstr>
      </vt:variant>
      <vt:variant>
        <vt:i4>33</vt:i4>
      </vt:variant>
    </vt:vector>
  </HeadingPairs>
  <TitlesOfParts>
    <vt:vector size="49" baseType="lpstr">
      <vt:lpstr>Arial</vt:lpstr>
      <vt:lpstr>Arial Nova</vt:lpstr>
      <vt:lpstr>Calibri</vt:lpstr>
      <vt:lpstr>Courier New</vt:lpstr>
      <vt:lpstr>Freight</vt:lpstr>
      <vt:lpstr>Helvetica Neue</vt:lpstr>
      <vt:lpstr>Lucida Grande</vt:lpstr>
      <vt:lpstr>Times New Roman</vt:lpstr>
      <vt:lpstr>Wingdings</vt:lpstr>
      <vt:lpstr>2_Content Theme</vt:lpstr>
      <vt:lpstr>1_Content Theme</vt:lpstr>
      <vt:lpstr>Title Theme</vt:lpstr>
      <vt:lpstr>Section Header Theme</vt:lpstr>
      <vt:lpstr>Content Theme</vt:lpstr>
      <vt:lpstr>1_Title Theme</vt:lpstr>
      <vt:lpstr>3_Content Theme</vt:lpstr>
      <vt:lpstr>PowerPoint Presentation</vt:lpstr>
      <vt:lpstr>Generators Enable Specialization, Lower Design Cost</vt:lpstr>
      <vt:lpstr>Berkeley RISC-V ISA</vt:lpstr>
      <vt:lpstr>Chisel+BAG-Generated RISC-V Chips</vt:lpstr>
      <vt:lpstr>We Have Generated a Lot of Stuff!</vt:lpstr>
      <vt:lpstr>Chipyard</vt:lpstr>
      <vt:lpstr>Foundational Components</vt:lpstr>
      <vt:lpstr>What is Rocket Chip?</vt:lpstr>
      <vt:lpstr>Structure of a Rocket Chip SoC</vt:lpstr>
      <vt:lpstr>Generators Integration</vt:lpstr>
      <vt:lpstr>Customization</vt:lpstr>
      <vt:lpstr>Simulation/Implementation Targets</vt:lpstr>
      <vt:lpstr>Software</vt:lpstr>
      <vt:lpstr>Chipyard 1.4 Updates</vt:lpstr>
      <vt:lpstr>OpenSBI Integration</vt:lpstr>
      <vt:lpstr>HarnessBinders</vt:lpstr>
      <vt:lpstr>Local FPGA Prototyping</vt:lpstr>
      <vt:lpstr>MultiClock Support</vt:lpstr>
      <vt:lpstr>Unified Generator Improvements</vt:lpstr>
      <vt:lpstr>Hammer: VLSI Flow</vt:lpstr>
      <vt:lpstr>Generator Upgrades</vt:lpstr>
      <vt:lpstr>Enabling Complete Open Source Agile SoC Design</vt:lpstr>
      <vt:lpstr>Mixed Signal Roadmap</vt:lpstr>
      <vt:lpstr>Open Source Community Support</vt:lpstr>
      <vt:lpstr>Conclusion</vt:lpstr>
      <vt:lpstr>Community</vt:lpstr>
      <vt:lpstr>Berkeley EE192/290C Course</vt:lpstr>
      <vt:lpstr>Community</vt:lpstr>
      <vt:lpstr>Summary</vt:lpstr>
      <vt:lpstr>Summary</vt:lpstr>
      <vt:lpstr>Join The Community!</vt:lpstr>
      <vt:lpstr>Learn More</vt:lpstr>
      <vt:lpstr>Acknowledgments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SHA3 Accelerator Case Study</dc:title>
  <dc:creator>Abraham Gonzalez</dc:creator>
  <cp:lastModifiedBy>Borivoje NIKOLIC</cp:lastModifiedBy>
  <cp:revision>415</cp:revision>
  <dcterms:created xsi:type="dcterms:W3CDTF">2019-08-24T22:22:59Z</dcterms:created>
  <dcterms:modified xsi:type="dcterms:W3CDTF">2021-03-30T04:11:56Z</dcterms:modified>
</cp:coreProperties>
</file>